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5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5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5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.xml" ContentType="application/vnd.openxmlformats-officedocument.presentationml.notesSlide+xml"/>
  <Override PartName="/ppt/charts/chart6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63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6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6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6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67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68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9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70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71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72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73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74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75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76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83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87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54" r:id="rId3"/>
  </p:sldMasterIdLst>
  <p:notesMasterIdLst>
    <p:notesMasterId r:id="rId99"/>
  </p:notesMasterIdLst>
  <p:handoutMasterIdLst>
    <p:handoutMasterId r:id="rId100"/>
  </p:handoutMasterIdLst>
  <p:sldIdLst>
    <p:sldId id="327" r:id="rId4"/>
    <p:sldId id="257" r:id="rId5"/>
    <p:sldId id="359" r:id="rId6"/>
    <p:sldId id="258" r:id="rId7"/>
    <p:sldId id="260" r:id="rId8"/>
    <p:sldId id="360" r:id="rId9"/>
    <p:sldId id="261" r:id="rId10"/>
    <p:sldId id="413" r:id="rId11"/>
    <p:sldId id="262" r:id="rId12"/>
    <p:sldId id="263" r:id="rId13"/>
    <p:sldId id="264" r:id="rId14"/>
    <p:sldId id="265" r:id="rId15"/>
    <p:sldId id="368" r:id="rId16"/>
    <p:sldId id="369" r:id="rId17"/>
    <p:sldId id="422" r:id="rId18"/>
    <p:sldId id="423" r:id="rId19"/>
    <p:sldId id="424" r:id="rId20"/>
    <p:sldId id="371" r:id="rId21"/>
    <p:sldId id="373" r:id="rId22"/>
    <p:sldId id="425" r:id="rId23"/>
    <p:sldId id="426" r:id="rId24"/>
    <p:sldId id="427" r:id="rId25"/>
    <p:sldId id="428" r:id="rId26"/>
    <p:sldId id="429" r:id="rId27"/>
    <p:sldId id="430" r:id="rId28"/>
    <p:sldId id="432" r:id="rId29"/>
    <p:sldId id="433" r:id="rId30"/>
    <p:sldId id="473" r:id="rId31"/>
    <p:sldId id="361" r:id="rId32"/>
    <p:sldId id="268" r:id="rId33"/>
    <p:sldId id="269" r:id="rId34"/>
    <p:sldId id="271" r:id="rId35"/>
    <p:sldId id="414" r:id="rId36"/>
    <p:sldId id="380" r:id="rId37"/>
    <p:sldId id="435" r:id="rId38"/>
    <p:sldId id="474" r:id="rId39"/>
    <p:sldId id="437" r:id="rId40"/>
    <p:sldId id="438" r:id="rId41"/>
    <p:sldId id="475" r:id="rId42"/>
    <p:sldId id="440" r:id="rId43"/>
    <p:sldId id="441" r:id="rId44"/>
    <p:sldId id="444" r:id="rId45"/>
    <p:sldId id="362" r:id="rId46"/>
    <p:sldId id="272" r:id="rId47"/>
    <p:sldId id="328" r:id="rId48"/>
    <p:sldId id="329" r:id="rId49"/>
    <p:sldId id="443" r:id="rId50"/>
    <p:sldId id="445" r:id="rId51"/>
    <p:sldId id="446" r:id="rId52"/>
    <p:sldId id="447" r:id="rId53"/>
    <p:sldId id="363" r:id="rId54"/>
    <p:sldId id="417" r:id="rId55"/>
    <p:sldId id="331" r:id="rId56"/>
    <p:sldId id="415" r:id="rId57"/>
    <p:sldId id="416" r:id="rId58"/>
    <p:sldId id="418" r:id="rId59"/>
    <p:sldId id="389" r:id="rId60"/>
    <p:sldId id="449" r:id="rId61"/>
    <p:sldId id="450" r:id="rId62"/>
    <p:sldId id="451" r:id="rId63"/>
    <p:sldId id="452" r:id="rId64"/>
    <p:sldId id="480" r:id="rId65"/>
    <p:sldId id="455" r:id="rId66"/>
    <p:sldId id="481" r:id="rId67"/>
    <p:sldId id="365" r:id="rId68"/>
    <p:sldId id="280" r:id="rId69"/>
    <p:sldId id="419" r:id="rId70"/>
    <p:sldId id="281" r:id="rId71"/>
    <p:sldId id="465" r:id="rId72"/>
    <p:sldId id="420" r:id="rId73"/>
    <p:sldId id="284" r:id="rId74"/>
    <p:sldId id="285" r:id="rId75"/>
    <p:sldId id="421" r:id="rId76"/>
    <p:sldId id="286" r:id="rId77"/>
    <p:sldId id="396" r:id="rId78"/>
    <p:sldId id="459" r:id="rId79"/>
    <p:sldId id="458" r:id="rId80"/>
    <p:sldId id="476" r:id="rId81"/>
    <p:sldId id="460" r:id="rId82"/>
    <p:sldId id="477" r:id="rId83"/>
    <p:sldId id="463" r:id="rId84"/>
    <p:sldId id="478" r:id="rId85"/>
    <p:sldId id="464" r:id="rId86"/>
    <p:sldId id="479" r:id="rId87"/>
    <p:sldId id="467" r:id="rId88"/>
    <p:sldId id="403" r:id="rId89"/>
    <p:sldId id="404" r:id="rId90"/>
    <p:sldId id="472" r:id="rId91"/>
    <p:sldId id="366" r:id="rId92"/>
    <p:sldId id="367" r:id="rId93"/>
    <p:sldId id="468" r:id="rId94"/>
    <p:sldId id="469" r:id="rId95"/>
    <p:sldId id="470" r:id="rId96"/>
    <p:sldId id="471" r:id="rId97"/>
    <p:sldId id="448" r:id="rId9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ítulo" id="{33008F65-457E-4C21-89D3-4069F2DEAFB5}">
          <p14:sldIdLst>
            <p14:sldId id="327"/>
            <p14:sldId id="257"/>
          </p14:sldIdLst>
        </p14:section>
        <p14:section name="Metodologia" id="{95A7801D-F94A-4FEC-97A6-143B09CFE87A}">
          <p14:sldIdLst>
            <p14:sldId id="359"/>
            <p14:sldId id="258"/>
            <p14:sldId id="260"/>
          </p14:sldIdLst>
        </p14:section>
        <p14:section name="Bloco A" id="{B6789CEF-A48A-4473-B5D5-A79A4768E52F}">
          <p14:sldIdLst>
            <p14:sldId id="360"/>
            <p14:sldId id="261"/>
            <p14:sldId id="413"/>
            <p14:sldId id="262"/>
            <p14:sldId id="263"/>
            <p14:sldId id="264"/>
            <p14:sldId id="265"/>
            <p14:sldId id="368"/>
            <p14:sldId id="369"/>
            <p14:sldId id="422"/>
            <p14:sldId id="423"/>
            <p14:sldId id="424"/>
            <p14:sldId id="371"/>
            <p14:sldId id="373"/>
            <p14:sldId id="425"/>
            <p14:sldId id="426"/>
            <p14:sldId id="427"/>
            <p14:sldId id="428"/>
            <p14:sldId id="429"/>
            <p14:sldId id="430"/>
            <p14:sldId id="432"/>
            <p14:sldId id="433"/>
            <p14:sldId id="473"/>
          </p14:sldIdLst>
        </p14:section>
        <p14:section name="Bloco B" id="{A1D80C0D-34EA-42A3-889B-58FFCE1938D6}">
          <p14:sldIdLst>
            <p14:sldId id="361"/>
            <p14:sldId id="268"/>
            <p14:sldId id="269"/>
            <p14:sldId id="271"/>
            <p14:sldId id="414"/>
            <p14:sldId id="380"/>
            <p14:sldId id="435"/>
            <p14:sldId id="474"/>
            <p14:sldId id="437"/>
            <p14:sldId id="438"/>
            <p14:sldId id="475"/>
            <p14:sldId id="440"/>
            <p14:sldId id="441"/>
            <p14:sldId id="444"/>
          </p14:sldIdLst>
        </p14:section>
        <p14:section name="Bloco C" id="{AF2E9513-A828-4029-B611-698FBCE7B6D7}">
          <p14:sldIdLst>
            <p14:sldId id="362"/>
            <p14:sldId id="272"/>
            <p14:sldId id="328"/>
            <p14:sldId id="329"/>
            <p14:sldId id="443"/>
            <p14:sldId id="445"/>
            <p14:sldId id="446"/>
            <p14:sldId id="447"/>
          </p14:sldIdLst>
        </p14:section>
        <p14:section name="Bloco D" id="{74948C92-5BD5-46DB-9FD8-A281D5E3311B}">
          <p14:sldIdLst>
            <p14:sldId id="363"/>
            <p14:sldId id="417"/>
            <p14:sldId id="331"/>
            <p14:sldId id="415"/>
            <p14:sldId id="416"/>
            <p14:sldId id="418"/>
            <p14:sldId id="389"/>
            <p14:sldId id="449"/>
            <p14:sldId id="450"/>
            <p14:sldId id="451"/>
            <p14:sldId id="452"/>
            <p14:sldId id="480"/>
            <p14:sldId id="455"/>
            <p14:sldId id="481"/>
          </p14:sldIdLst>
        </p14:section>
        <p14:section name="Bloco E" id="{33FA086E-F076-4AEA-99B8-6FF2D848A08F}">
          <p14:sldIdLst>
            <p14:sldId id="365"/>
            <p14:sldId id="280"/>
            <p14:sldId id="419"/>
            <p14:sldId id="281"/>
            <p14:sldId id="465"/>
            <p14:sldId id="420"/>
            <p14:sldId id="284"/>
            <p14:sldId id="285"/>
            <p14:sldId id="421"/>
            <p14:sldId id="286"/>
            <p14:sldId id="396"/>
            <p14:sldId id="459"/>
            <p14:sldId id="458"/>
            <p14:sldId id="476"/>
            <p14:sldId id="460"/>
            <p14:sldId id="477"/>
            <p14:sldId id="463"/>
            <p14:sldId id="478"/>
            <p14:sldId id="464"/>
            <p14:sldId id="479"/>
            <p14:sldId id="467"/>
            <p14:sldId id="403"/>
            <p14:sldId id="404"/>
            <p14:sldId id="472"/>
          </p14:sldIdLst>
        </p14:section>
        <p14:section name="Para não Esquecer" id="{165E9A8A-0ADA-4515-8CA2-DEB1CB1ACBF0}">
          <p14:sldIdLst>
            <p14:sldId id="366"/>
            <p14:sldId id="367"/>
            <p14:sldId id="468"/>
            <p14:sldId id="469"/>
            <p14:sldId id="470"/>
            <p14:sldId id="471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A4EE42"/>
    <a:srgbClr val="F2F2F2"/>
    <a:srgbClr val="E8EC44"/>
    <a:srgbClr val="57D966"/>
    <a:srgbClr val="F20EE2"/>
    <a:srgbClr val="D01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5737" autoAdjust="0"/>
  </p:normalViewPr>
  <p:slideViewPr>
    <p:cSldViewPr snapToGrid="0">
      <p:cViewPr varScale="1">
        <p:scale>
          <a:sx n="82" d="100"/>
          <a:sy n="82" d="100"/>
        </p:scale>
        <p:origin x="730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Consolida&#231;&#227;o\Output\013_0216_processamento_Empretec_v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Consolida&#231;&#227;o\Output\013_0216_processamento_Empretec_v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Consolida&#231;&#227;o\Output\013_0216_processamento_Empretec_v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013_0216_gr&#225;ficos_Empretec_v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Consolida&#231;&#227;o\Output\013_0216_processamento_Empretec_v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Consolida&#231;&#227;o\Output\013_0216_processamento_Empretec_v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013_0216_gr&#225;ficos_Empretec_v0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Consolida&#231;&#227;o\Output\013_0216_processamento_Empretec_v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Consolida&#231;&#227;o\Output\013_0216_processamento_Empretec_v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Consolida&#231;&#227;o\Output\013_0216_processamento_Empretec_v4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013_0216_gr&#225;ficos_Empretec_v0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013_0216_gr&#225;ficos_Empretec_v0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013_0216_gr&#225;ficos_Empretec_v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Apresenta&#231;&#227;o\gra&#180;ficos_v1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publico2\Projetos\013\2016\0216\Empretec\Quanti\CATI\Apresenta&#231;&#227;o\gra&#180;ficos_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Consolida&#231;&#227;o\Output\013_0216_processamento_Empretec_v4.xlsx" TargetMode="Externa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5\publico2\Projetos\013\2016\0216\Empretec\Quanti\CATI\Consolida&#231;&#227;o\Output\013_0216_processamento_Empretec_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10-47BA-9F9D-AC7372BF2A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10-47BA-9F9D-AC7372BF2A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10-47BA-9F9D-AC7372BF2A4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10-47BA-9F9D-AC7372BF2A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10-47BA-9F9D-AC7372BF2A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510-47BA-9F9D-AC7372BF2A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510-47BA-9F9D-AC7372BF2A40}"/>
              </c:ext>
            </c:extLst>
          </c:dPt>
          <c:dLbls>
            <c:dLbl>
              <c:idx val="0"/>
              <c:layout>
                <c:manualLayout>
                  <c:x val="0.2145748987854251"/>
                  <c:y val="1.781737193763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789473684210512"/>
                  <c:y val="-2.96956198960664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218623481781375E-2"/>
                  <c:y val="0.12472160356347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898785425101255E-2"/>
                  <c:y val="6.8299925760950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336032388663968"/>
                  <c:y val="5.3452115812917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5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2955465587044535"/>
                  <c:y val="1.4847809948032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336032388663968"/>
                  <c:y val="-6.533036377134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510-47BA-9F9D-AC7372BF2A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'P1'!$B$317:$B$323</c:f>
              <c:strCache>
                <c:ptCount val="7"/>
                <c:pt idx="0">
                  <c:v>empresário(a)</c:v>
                </c:pt>
                <c:pt idx="1">
                  <c:v>empregado(a)</c:v>
                </c:pt>
                <c:pt idx="2">
                  <c:v>autônomo(a)</c:v>
                </c:pt>
                <c:pt idx="3">
                  <c:v>desempregado(a)</c:v>
                </c:pt>
                <c:pt idx="4">
                  <c:v>servidor(a) público(a)</c:v>
                </c:pt>
                <c:pt idx="5">
                  <c:v>estudante</c:v>
                </c:pt>
                <c:pt idx="6">
                  <c:v>aposentado(a)</c:v>
                </c:pt>
              </c:strCache>
            </c:strRef>
          </c:cat>
          <c:val>
            <c:numRef>
              <c:f>'P1'!$C$317:$C$323</c:f>
              <c:numCache>
                <c:formatCode>####%</c:formatCode>
                <c:ptCount val="7"/>
                <c:pt idx="0">
                  <c:v>0.58633648434354813</c:v>
                </c:pt>
                <c:pt idx="1">
                  <c:v>0.15489648743908704</c:v>
                </c:pt>
                <c:pt idx="2">
                  <c:v>0.11629987932190844</c:v>
                </c:pt>
                <c:pt idx="3">
                  <c:v>6.0092358650598282E-2</c:v>
                </c:pt>
                <c:pt idx="4">
                  <c:v>3.9866624252827165E-2</c:v>
                </c:pt>
                <c:pt idx="5">
                  <c:v>3.8245221959354335E-2</c:v>
                </c:pt>
                <c:pt idx="6" formatCode="0%">
                  <c:v>4.2629440326655355E-3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510-47BA-9F9D-AC7372BF2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2056314715648E-2"/>
          <c:y val="0.19286171083335779"/>
          <c:w val="0.9588558873705687"/>
          <c:h val="0.54105720910011068"/>
        </c:manualLayout>
      </c:layout>
      <c:lineChart>
        <c:grouping val="standard"/>
        <c:varyColors val="0"/>
        <c:ser>
          <c:idx val="0"/>
          <c:order val="0"/>
          <c:tx>
            <c:strRef>
              <c:f>'$P4'!$C$498</c:f>
              <c:strCache>
                <c:ptCount val="1"/>
                <c:pt idx="0">
                  <c:v>2015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585775682121249E-2"/>
                  <c:y val="-1.331842947810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364654055912698E-2"/>
                  <c:y val="1.7019367731640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754093242808433E-2"/>
                  <c:y val="1.850469126769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585775682121235E-2"/>
                  <c:y val="8.35142567171424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'$P4'!$B$499:$B$502</c:f>
              <c:strCache>
                <c:ptCount val="4"/>
                <c:pt idx="0">
                  <c:v>conhecer mais sobre empreendedorismo</c:v>
                </c:pt>
                <c:pt idx="1">
                  <c:v>melhorar meu negócio/ empresa</c:v>
                </c:pt>
                <c:pt idx="2">
                  <c:v>buscar conhecimento para abrir um negócio/ empresa</c:v>
                </c:pt>
                <c:pt idx="3">
                  <c:v>ampliar visão de mercado</c:v>
                </c:pt>
              </c:strCache>
            </c:strRef>
          </c:cat>
          <c:val>
            <c:numRef>
              <c:f>'$P4'!$C$499:$C$502</c:f>
              <c:numCache>
                <c:formatCode>0%</c:formatCode>
                <c:ptCount val="4"/>
                <c:pt idx="0">
                  <c:v>0.53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0.15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1681-44F8-A82A-D618E0C16031}"/>
            </c:ext>
          </c:extLst>
        </c:ser>
        <c:ser>
          <c:idx val="1"/>
          <c:order val="1"/>
          <c:tx>
            <c:strRef>
              <c:f>'$P4'!$D$498</c:f>
              <c:strCache>
                <c:ptCount val="1"/>
                <c:pt idx="0">
                  <c:v>2014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7715588744419809E-2"/>
                  <c:y val="1.5485585621863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2737607618582E-2"/>
                  <c:y val="-1.1934630066565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052639135649732E-2"/>
                  <c:y val="-1.8435586611510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585775682121235E-2"/>
                  <c:y val="-2.5687139162786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681-44F8-A82A-D618E0C160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'$P4'!$B$499:$B$502</c:f>
              <c:strCache>
                <c:ptCount val="4"/>
                <c:pt idx="0">
                  <c:v>conhecer mais sobre empreendedorismo</c:v>
                </c:pt>
                <c:pt idx="1">
                  <c:v>melhorar meu negócio/ empresa</c:v>
                </c:pt>
                <c:pt idx="2">
                  <c:v>buscar conhecimento para abrir um negócio/ empresa</c:v>
                </c:pt>
                <c:pt idx="3">
                  <c:v>ampliar visão de mercado</c:v>
                </c:pt>
              </c:strCache>
            </c:strRef>
          </c:cat>
          <c:val>
            <c:numRef>
              <c:f>'$P4'!$D$499:$D$502</c:f>
              <c:numCache>
                <c:formatCode>0%</c:formatCode>
                <c:ptCount val="4"/>
                <c:pt idx="0">
                  <c:v>0.47</c:v>
                </c:pt>
                <c:pt idx="1">
                  <c:v>0.34</c:v>
                </c:pt>
                <c:pt idx="2">
                  <c:v>0.23</c:v>
                </c:pt>
                <c:pt idx="3">
                  <c:v>0.23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1681-44F8-A82A-D618E0C16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152288"/>
        <c:axId val="334152680"/>
      </c:lineChart>
      <c:catAx>
        <c:axId val="3341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4152680"/>
        <c:crosses val="autoZero"/>
        <c:auto val="1"/>
        <c:lblAlgn val="ctr"/>
        <c:lblOffset val="100"/>
        <c:noMultiLvlLbl val="0"/>
      </c:catAx>
      <c:valAx>
        <c:axId val="3341526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41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416167546610411"/>
          <c:y val="0.23965870148767821"/>
          <c:w val="0.32539778919336809"/>
          <c:h val="0.1492513832875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4098919588303E-2"/>
          <c:y val="0.1003584191626104"/>
          <c:w val="0.95487180216082335"/>
          <c:h val="0.761002351442540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1B-4724-B043-D7F1FA035DA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1B-4724-B043-D7F1FA035DAD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1B-4724-B043-D7F1FA035DAD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1B-4724-B043-D7F1FA035D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 MEAN'!$B$141:$B$151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'P5 MEAN'!$D$141:$D$151</c:f>
              <c:numCache>
                <c:formatCode>0%</c:formatCode>
                <c:ptCount val="11"/>
                <c:pt idx="0">
                  <c:v>2.2400137629726056E-3</c:v>
                </c:pt>
                <c:pt idx="1">
                  <c:v>2.899645559139558E-4</c:v>
                </c:pt>
                <c:pt idx="2">
                  <c:v>1.1650823553810881E-3</c:v>
                </c:pt>
                <c:pt idx="3">
                  <c:v>6.8080205455511823E-4</c:v>
                </c:pt>
                <c:pt idx="4">
                  <c:v>1.7342006729870534E-3</c:v>
                </c:pt>
                <c:pt idx="5">
                  <c:v>1.3711990165341479E-2</c:v>
                </c:pt>
                <c:pt idx="6">
                  <c:v>1.2304190648288454E-2</c:v>
                </c:pt>
                <c:pt idx="7">
                  <c:v>4.721973494821783E-2</c:v>
                </c:pt>
                <c:pt idx="8">
                  <c:v>0.16501577830400291</c:v>
                </c:pt>
                <c:pt idx="9">
                  <c:v>0.22947242581593127</c:v>
                </c:pt>
                <c:pt idx="10">
                  <c:v>0.52616581671639651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11B-4724-B043-D7F1FA035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4153464"/>
        <c:axId val="334153856"/>
      </c:barChart>
      <c:catAx>
        <c:axId val="334153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4153856"/>
        <c:crosses val="autoZero"/>
        <c:auto val="1"/>
        <c:lblAlgn val="ctr"/>
        <c:lblOffset val="100"/>
        <c:noMultiLvlLbl val="0"/>
      </c:catAx>
      <c:valAx>
        <c:axId val="334153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4153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690601837789656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5-4EA8-B381-46AB8B002238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5-4EA8-B381-46AB8B00223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5-4EA8-B381-46AB8B00223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5-4EA8-B381-46AB8B002238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5-4EA8-B381-46AB8B00223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5-4EA8-B381-46AB8B002238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75-4EA8-B381-46AB8B002238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475-4EA8-B381-46AB8B00223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475-4EA8-B381-46AB8B002238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475-4EA8-B381-46AB8B002238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475-4EA8-B381-46AB8B00223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475-4EA8-B381-46AB8B00223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475-4EA8-B381-46AB8B002238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475-4EA8-B381-46AB8B002238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475-4EA8-B381-46AB8B00223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1475-4EA8-B381-46AB8B0022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 MEAN'!$B$139:$B$165</c:f>
              <c:strCache>
                <c:ptCount val="27"/>
                <c:pt idx="0">
                  <c:v>PA</c:v>
                </c:pt>
                <c:pt idx="1">
                  <c:v>AM</c:v>
                </c:pt>
                <c:pt idx="2">
                  <c:v>SE</c:v>
                </c:pt>
                <c:pt idx="3">
                  <c:v>PB</c:v>
                </c:pt>
                <c:pt idx="4">
                  <c:v>AC</c:v>
                </c:pt>
                <c:pt idx="5">
                  <c:v>PI</c:v>
                </c:pt>
                <c:pt idx="6">
                  <c:v>PR</c:v>
                </c:pt>
                <c:pt idx="7">
                  <c:v>MA</c:v>
                </c:pt>
                <c:pt idx="8">
                  <c:v>CE</c:v>
                </c:pt>
                <c:pt idx="9">
                  <c:v>RN</c:v>
                </c:pt>
                <c:pt idx="10">
                  <c:v>GO</c:v>
                </c:pt>
                <c:pt idx="11">
                  <c:v>ES</c:v>
                </c:pt>
                <c:pt idx="12">
                  <c:v>MG</c:v>
                </c:pt>
                <c:pt idx="13">
                  <c:v>SC</c:v>
                </c:pt>
                <c:pt idx="14">
                  <c:v>AL</c:v>
                </c:pt>
                <c:pt idx="15">
                  <c:v>AP</c:v>
                </c:pt>
                <c:pt idx="16">
                  <c:v>PE</c:v>
                </c:pt>
                <c:pt idx="17">
                  <c:v>BA</c:v>
                </c:pt>
                <c:pt idx="18">
                  <c:v>MT</c:v>
                </c:pt>
                <c:pt idx="19">
                  <c:v>SP</c:v>
                </c:pt>
                <c:pt idx="20">
                  <c:v>RJ</c:v>
                </c:pt>
                <c:pt idx="21">
                  <c:v>TO</c:v>
                </c:pt>
                <c:pt idx="22">
                  <c:v>RS</c:v>
                </c:pt>
                <c:pt idx="23">
                  <c:v>MS</c:v>
                </c:pt>
                <c:pt idx="24">
                  <c:v>RR</c:v>
                </c:pt>
                <c:pt idx="25">
                  <c:v>RO</c:v>
                </c:pt>
                <c:pt idx="26">
                  <c:v>DF</c:v>
                </c:pt>
              </c:strCache>
            </c:strRef>
          </c:cat>
          <c:val>
            <c:numRef>
              <c:f>'P5 MEAN'!$C$139:$C$165</c:f>
              <c:numCache>
                <c:formatCode>0.0</c:formatCode>
                <c:ptCount val="27"/>
                <c:pt idx="0">
                  <c:v>9.51048951048951</c:v>
                </c:pt>
                <c:pt idx="1">
                  <c:v>9.5036496350364956</c:v>
                </c:pt>
                <c:pt idx="2">
                  <c:v>9.4511278195488764</c:v>
                </c:pt>
                <c:pt idx="3">
                  <c:v>9.433734939759038</c:v>
                </c:pt>
                <c:pt idx="4">
                  <c:v>9.3030303030302992</c:v>
                </c:pt>
                <c:pt idx="5">
                  <c:v>9.2647058823529438</c:v>
                </c:pt>
                <c:pt idx="6">
                  <c:v>9.2555555555555546</c:v>
                </c:pt>
                <c:pt idx="7">
                  <c:v>9.25</c:v>
                </c:pt>
                <c:pt idx="8">
                  <c:v>9.248322147651006</c:v>
                </c:pt>
                <c:pt idx="9">
                  <c:v>9.2153846153846146</c:v>
                </c:pt>
                <c:pt idx="10">
                  <c:v>9.15625</c:v>
                </c:pt>
                <c:pt idx="11">
                  <c:v>9.1446540880503164</c:v>
                </c:pt>
                <c:pt idx="12">
                  <c:v>9.1443298969072231</c:v>
                </c:pt>
                <c:pt idx="13">
                  <c:v>9.14054054054054</c:v>
                </c:pt>
                <c:pt idx="14">
                  <c:v>9.1358024691358057</c:v>
                </c:pt>
                <c:pt idx="15">
                  <c:v>9.1250000000000018</c:v>
                </c:pt>
                <c:pt idx="16">
                  <c:v>9.1249999999999982</c:v>
                </c:pt>
                <c:pt idx="17">
                  <c:v>9.1005917159763339</c:v>
                </c:pt>
                <c:pt idx="18">
                  <c:v>9.0933333333333355</c:v>
                </c:pt>
                <c:pt idx="19">
                  <c:v>9.0450000000000088</c:v>
                </c:pt>
                <c:pt idx="20">
                  <c:v>9.0326086956521721</c:v>
                </c:pt>
                <c:pt idx="21">
                  <c:v>9.0285714285714267</c:v>
                </c:pt>
                <c:pt idx="22">
                  <c:v>8.9784946236559229</c:v>
                </c:pt>
                <c:pt idx="23">
                  <c:v>8.9454545454545435</c:v>
                </c:pt>
                <c:pt idx="24">
                  <c:v>8.8571428571428559</c:v>
                </c:pt>
                <c:pt idx="25">
                  <c:v>8.8275862068965534</c:v>
                </c:pt>
                <c:pt idx="26">
                  <c:v>8.8187499999999961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1475-4EA8-B381-46AB8B002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4155032"/>
        <c:axId val="335762696"/>
      </c:barChart>
      <c:catAx>
        <c:axId val="33415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5762696"/>
        <c:crosses val="autoZero"/>
        <c:auto val="1"/>
        <c:lblAlgn val="ctr"/>
        <c:lblOffset val="100"/>
        <c:noMultiLvlLbl val="0"/>
      </c:catAx>
      <c:valAx>
        <c:axId val="3357626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415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7597165111430424"/>
          <c:w val="0.97741107470167299"/>
          <c:h val="0.666509543448710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AF-4662-B4F3-BA524DA550A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AF-4662-B4F3-BA524DA550A9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AF-4662-B4F3-BA524DA550A9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AF-4662-B4F3-BA524DA550A9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AF-4662-B4F3-BA524DA550A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AF-4662-B4F3-BA524DA550A9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3AF-4662-B4F3-BA524DA550A9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3AF-4662-B4F3-BA524DA550A9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3AF-4662-B4F3-BA524DA550A9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3AF-4662-B4F3-BA524DA550A9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3AF-4662-B4F3-BA524DA550A9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3AF-4662-B4F3-BA524DA550A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3AF-4662-B4F3-BA524DA550A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3AF-4662-B4F3-BA524DA550A9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3AF-4662-B4F3-BA524DA550A9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3AF-4662-B4F3-BA524DA550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 MEAN'!$G$139:$G$165</c:f>
              <c:strCache>
                <c:ptCount val="27"/>
                <c:pt idx="0">
                  <c:v>SE</c:v>
                </c:pt>
                <c:pt idx="1">
                  <c:v>PB</c:v>
                </c:pt>
                <c:pt idx="2">
                  <c:v>PI</c:v>
                </c:pt>
                <c:pt idx="3">
                  <c:v>MA</c:v>
                </c:pt>
                <c:pt idx="4">
                  <c:v>CE</c:v>
                </c:pt>
                <c:pt idx="5">
                  <c:v>RN</c:v>
                </c:pt>
                <c:pt idx="6">
                  <c:v>AL</c:v>
                </c:pt>
                <c:pt idx="7">
                  <c:v>PE</c:v>
                </c:pt>
                <c:pt idx="8">
                  <c:v>BA</c:v>
                </c:pt>
                <c:pt idx="9">
                  <c:v>PA</c:v>
                </c:pt>
                <c:pt idx="10">
                  <c:v>AM</c:v>
                </c:pt>
                <c:pt idx="11">
                  <c:v>AC</c:v>
                </c:pt>
                <c:pt idx="12">
                  <c:v>AP</c:v>
                </c:pt>
                <c:pt idx="13">
                  <c:v>TO</c:v>
                </c:pt>
                <c:pt idx="14">
                  <c:v>RR</c:v>
                </c:pt>
                <c:pt idx="15">
                  <c:v>RO</c:v>
                </c:pt>
                <c:pt idx="16">
                  <c:v>PR</c:v>
                </c:pt>
                <c:pt idx="17">
                  <c:v>SC</c:v>
                </c:pt>
                <c:pt idx="18">
                  <c:v>RS</c:v>
                </c:pt>
                <c:pt idx="19">
                  <c:v>ES</c:v>
                </c:pt>
                <c:pt idx="20">
                  <c:v>MG</c:v>
                </c:pt>
                <c:pt idx="21">
                  <c:v>SP</c:v>
                </c:pt>
                <c:pt idx="22">
                  <c:v>RJ</c:v>
                </c:pt>
                <c:pt idx="23">
                  <c:v>GO</c:v>
                </c:pt>
                <c:pt idx="24">
                  <c:v>MT</c:v>
                </c:pt>
                <c:pt idx="25">
                  <c:v>MS</c:v>
                </c:pt>
                <c:pt idx="26">
                  <c:v>DF</c:v>
                </c:pt>
              </c:strCache>
            </c:strRef>
          </c:cat>
          <c:val>
            <c:numRef>
              <c:f>'P5 MEAN'!$H$139:$H$165</c:f>
              <c:numCache>
                <c:formatCode>0.0</c:formatCode>
                <c:ptCount val="27"/>
                <c:pt idx="0">
                  <c:v>9.4511278195488764</c:v>
                </c:pt>
                <c:pt idx="1">
                  <c:v>9.433734939759038</c:v>
                </c:pt>
                <c:pt idx="2">
                  <c:v>9.2647058823529438</c:v>
                </c:pt>
                <c:pt idx="3">
                  <c:v>9.25</c:v>
                </c:pt>
                <c:pt idx="4">
                  <c:v>9.248322147651006</c:v>
                </c:pt>
                <c:pt idx="5">
                  <c:v>9.2153846153846146</c:v>
                </c:pt>
                <c:pt idx="6">
                  <c:v>9.1358024691358057</c:v>
                </c:pt>
                <c:pt idx="7">
                  <c:v>9.1249999999999982</c:v>
                </c:pt>
                <c:pt idx="8">
                  <c:v>9.1005917159763339</c:v>
                </c:pt>
                <c:pt idx="9">
                  <c:v>9.51048951048951</c:v>
                </c:pt>
                <c:pt idx="10">
                  <c:v>9.5036496350364956</c:v>
                </c:pt>
                <c:pt idx="11">
                  <c:v>9.3030303030302992</c:v>
                </c:pt>
                <c:pt idx="12">
                  <c:v>9.1250000000000018</c:v>
                </c:pt>
                <c:pt idx="13">
                  <c:v>9.0285714285714267</c:v>
                </c:pt>
                <c:pt idx="14">
                  <c:v>8.8571428571428559</c:v>
                </c:pt>
                <c:pt idx="15">
                  <c:v>8.8275862068965534</c:v>
                </c:pt>
                <c:pt idx="16">
                  <c:v>9.2555555555555546</c:v>
                </c:pt>
                <c:pt idx="17">
                  <c:v>9.14054054054054</c:v>
                </c:pt>
                <c:pt idx="18">
                  <c:v>8.9784946236559229</c:v>
                </c:pt>
                <c:pt idx="19">
                  <c:v>9.1446540880503164</c:v>
                </c:pt>
                <c:pt idx="20">
                  <c:v>9.1443298969072231</c:v>
                </c:pt>
                <c:pt idx="21">
                  <c:v>9.0450000000000088</c:v>
                </c:pt>
                <c:pt idx="22">
                  <c:v>9.0326086956521721</c:v>
                </c:pt>
                <c:pt idx="23">
                  <c:v>9.15625</c:v>
                </c:pt>
                <c:pt idx="24">
                  <c:v>9.0933333333333355</c:v>
                </c:pt>
                <c:pt idx="25">
                  <c:v>8.9454545454545435</c:v>
                </c:pt>
                <c:pt idx="26">
                  <c:v>8.8187499999999961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73AF-4662-B4F3-BA524DA5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5763480"/>
        <c:axId val="335763872"/>
      </c:barChart>
      <c:catAx>
        <c:axId val="33576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5763872"/>
        <c:crosses val="autoZero"/>
        <c:auto val="1"/>
        <c:lblAlgn val="ctr"/>
        <c:lblOffset val="100"/>
        <c:noMultiLvlLbl val="0"/>
      </c:catAx>
      <c:valAx>
        <c:axId val="3357638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576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4098919588303E-2"/>
          <c:y val="0.1003584191626104"/>
          <c:w val="0.95487180216082335"/>
          <c:h val="0.76100235144254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'P6 Frequências'!$E$11:$E$21</c:f>
              <c:strCache>
                <c:ptCount val="11"/>
                <c:pt idx="0">
                  <c:v>1%</c:v>
                </c:pt>
                <c:pt idx="1">
                  <c:v>0%</c:v>
                </c:pt>
                <c:pt idx="2">
                  <c:v>0%</c:v>
                </c:pt>
                <c:pt idx="3">
                  <c:v>1%</c:v>
                </c:pt>
                <c:pt idx="4">
                  <c:v>2%</c:v>
                </c:pt>
                <c:pt idx="5">
                  <c:v>11%</c:v>
                </c:pt>
                <c:pt idx="6">
                  <c:v>12%</c:v>
                </c:pt>
                <c:pt idx="7">
                  <c:v>25%</c:v>
                </c:pt>
                <c:pt idx="8">
                  <c:v>28%</c:v>
                </c:pt>
                <c:pt idx="9">
                  <c:v>8%</c:v>
                </c:pt>
                <c:pt idx="10">
                  <c:v>11%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5D-4A2A-B724-CA8E95C0330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5D-4A2A-B724-CA8E95C03308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5D-4A2A-B724-CA8E95C03308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5D-4A2A-B724-CA8E95C03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 Frequências'!$B$11:$B$21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'P6 Frequências'!$E$11:$E$21</c:f>
              <c:numCache>
                <c:formatCode>0%</c:formatCode>
                <c:ptCount val="11"/>
                <c:pt idx="0">
                  <c:v>7.32119270827368E-3</c:v>
                </c:pt>
                <c:pt idx="1">
                  <c:v>1.05560325575137E-3</c:v>
                </c:pt>
                <c:pt idx="2">
                  <c:v>4.0222637550440402E-3</c:v>
                </c:pt>
                <c:pt idx="3">
                  <c:v>8.3910433586757201E-3</c:v>
                </c:pt>
                <c:pt idx="4">
                  <c:v>2.06603444799985E-2</c:v>
                </c:pt>
                <c:pt idx="5">
                  <c:v>0.110800485717846</c:v>
                </c:pt>
                <c:pt idx="6">
                  <c:v>0.122086335500271</c:v>
                </c:pt>
                <c:pt idx="7">
                  <c:v>0.25265111843279697</c:v>
                </c:pt>
                <c:pt idx="8">
                  <c:v>0.28247631009154001</c:v>
                </c:pt>
                <c:pt idx="9">
                  <c:v>8.2454815511795204E-2</c:v>
                </c:pt>
                <c:pt idx="10">
                  <c:v>0.108080487188007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C5D-4A2A-B724-CA8E95C03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5764656"/>
        <c:axId val="335765048"/>
      </c:barChart>
      <c:catAx>
        <c:axId val="3357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5765048"/>
        <c:crosses val="autoZero"/>
        <c:auto val="1"/>
        <c:lblAlgn val="ctr"/>
        <c:lblOffset val="100"/>
        <c:noMultiLvlLbl val="0"/>
      </c:catAx>
      <c:valAx>
        <c:axId val="335765048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33576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69732125603864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8CB-4604-8A03-79591DDDE558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8CB-4604-8A03-79591DDDE558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8CB-4604-8A03-79591DDDE55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8CB-4604-8A03-79591DDDE558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8CB-4604-8A03-79591DDDE558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8CB-4604-8A03-79591DDDE558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8CB-4604-8A03-79591DDDE55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8CB-4604-8A03-79591DDDE55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8CB-4604-8A03-79591DDDE558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8CB-4604-8A03-79591DDDE558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8CB-4604-8A03-79591DDDE55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8CB-4604-8A03-79591DDDE55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8CB-4604-8A03-79591DDDE558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8CB-4604-8A03-79591DDDE558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8CB-4604-8A03-79591DDDE55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8CB-4604-8A03-79591DDDE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 MEAN'!$A$138:$A$164</c:f>
              <c:strCache>
                <c:ptCount val="27"/>
                <c:pt idx="0">
                  <c:v>AC</c:v>
                </c:pt>
                <c:pt idx="1">
                  <c:v>AM</c:v>
                </c:pt>
                <c:pt idx="2">
                  <c:v>MA</c:v>
                </c:pt>
                <c:pt idx="3">
                  <c:v>AP</c:v>
                </c:pt>
                <c:pt idx="4">
                  <c:v>PB</c:v>
                </c:pt>
                <c:pt idx="5">
                  <c:v>PA</c:v>
                </c:pt>
                <c:pt idx="6">
                  <c:v>SE</c:v>
                </c:pt>
                <c:pt idx="7">
                  <c:v>PI</c:v>
                </c:pt>
                <c:pt idx="8">
                  <c:v>CE</c:v>
                </c:pt>
                <c:pt idx="9">
                  <c:v>ES</c:v>
                </c:pt>
                <c:pt idx="10">
                  <c:v>AL</c:v>
                </c:pt>
                <c:pt idx="11">
                  <c:v>RN</c:v>
                </c:pt>
                <c:pt idx="12">
                  <c:v>RR</c:v>
                </c:pt>
                <c:pt idx="13">
                  <c:v>RO</c:v>
                </c:pt>
                <c:pt idx="14">
                  <c:v>PE</c:v>
                </c:pt>
                <c:pt idx="15">
                  <c:v>MS</c:v>
                </c:pt>
                <c:pt idx="16">
                  <c:v>PR</c:v>
                </c:pt>
                <c:pt idx="17">
                  <c:v>SC</c:v>
                </c:pt>
                <c:pt idx="18">
                  <c:v>MT</c:v>
                </c:pt>
                <c:pt idx="19">
                  <c:v>RJ</c:v>
                </c:pt>
                <c:pt idx="20">
                  <c:v>GO</c:v>
                </c:pt>
                <c:pt idx="21">
                  <c:v>TO</c:v>
                </c:pt>
                <c:pt idx="22">
                  <c:v>MG</c:v>
                </c:pt>
                <c:pt idx="23">
                  <c:v>RS</c:v>
                </c:pt>
                <c:pt idx="24">
                  <c:v>BA</c:v>
                </c:pt>
                <c:pt idx="25">
                  <c:v>SP</c:v>
                </c:pt>
                <c:pt idx="26">
                  <c:v>DF</c:v>
                </c:pt>
              </c:strCache>
            </c:strRef>
          </c:cat>
          <c:val>
            <c:numRef>
              <c:f>'P6 MEAN'!$B$138:$B$164</c:f>
              <c:numCache>
                <c:formatCode>0.0</c:formatCode>
                <c:ptCount val="27"/>
                <c:pt idx="0">
                  <c:v>8.3030303030303028</c:v>
                </c:pt>
                <c:pt idx="1">
                  <c:v>8.1240875912408743</c:v>
                </c:pt>
                <c:pt idx="2">
                  <c:v>7.9333333333333345</c:v>
                </c:pt>
                <c:pt idx="3">
                  <c:v>7.854166666666667</c:v>
                </c:pt>
                <c:pt idx="4">
                  <c:v>7.7590361445783129</c:v>
                </c:pt>
                <c:pt idx="5">
                  <c:v>7.7132867132867089</c:v>
                </c:pt>
                <c:pt idx="6">
                  <c:v>7.6842105263157912</c:v>
                </c:pt>
                <c:pt idx="7">
                  <c:v>7.6372549019607838</c:v>
                </c:pt>
                <c:pt idx="8">
                  <c:v>7.6148648648648649</c:v>
                </c:pt>
                <c:pt idx="9">
                  <c:v>7.5911949685534568</c:v>
                </c:pt>
                <c:pt idx="10">
                  <c:v>7.5679012345679002</c:v>
                </c:pt>
                <c:pt idx="11">
                  <c:v>7.4961240310077519</c:v>
                </c:pt>
                <c:pt idx="12">
                  <c:v>7.4285714285714288</c:v>
                </c:pt>
                <c:pt idx="13">
                  <c:v>7.4237288135593227</c:v>
                </c:pt>
                <c:pt idx="14">
                  <c:v>7.3124999999999982</c:v>
                </c:pt>
                <c:pt idx="15">
                  <c:v>7.3090909090909104</c:v>
                </c:pt>
                <c:pt idx="16">
                  <c:v>7.2944444444444425</c:v>
                </c:pt>
                <c:pt idx="17">
                  <c:v>7.2648648648648653</c:v>
                </c:pt>
                <c:pt idx="18">
                  <c:v>7.2066666666666679</c:v>
                </c:pt>
                <c:pt idx="19">
                  <c:v>7.1999999999999993</c:v>
                </c:pt>
                <c:pt idx="20">
                  <c:v>7.1875000000000027</c:v>
                </c:pt>
                <c:pt idx="21">
                  <c:v>7.1142857142857148</c:v>
                </c:pt>
                <c:pt idx="22">
                  <c:v>7.1030927835051569</c:v>
                </c:pt>
                <c:pt idx="23">
                  <c:v>7.0268817204301079</c:v>
                </c:pt>
                <c:pt idx="24">
                  <c:v>7.0059523809523832</c:v>
                </c:pt>
                <c:pt idx="25">
                  <c:v>6.9449999999999976</c:v>
                </c:pt>
                <c:pt idx="26">
                  <c:v>6.7358490566037776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C8CB-4604-8A03-79591DDDE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5766224"/>
        <c:axId val="336186584"/>
      </c:barChart>
      <c:catAx>
        <c:axId val="3357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6186584"/>
        <c:crosses val="autoZero"/>
        <c:auto val="1"/>
        <c:lblAlgn val="ctr"/>
        <c:lblOffset val="100"/>
        <c:noMultiLvlLbl val="0"/>
      </c:catAx>
      <c:valAx>
        <c:axId val="336186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57662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701155797101449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06-4C04-A0D1-CE50327D6C2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806-4C04-A0D1-CE50327D6C21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806-4C04-A0D1-CE50327D6C21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806-4C04-A0D1-CE50327D6C2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806-4C04-A0D1-CE50327D6C21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806-4C04-A0D1-CE50327D6C21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806-4C04-A0D1-CE50327D6C2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806-4C04-A0D1-CE50327D6C2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806-4C04-A0D1-CE50327D6C2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806-4C04-A0D1-CE50327D6C2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806-4C04-A0D1-CE50327D6C21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806-4C04-A0D1-CE50327D6C21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806-4C04-A0D1-CE50327D6C21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C806-4C04-A0D1-CE50327D6C21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806-4C04-A0D1-CE50327D6C21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C806-4C04-A0D1-CE50327D6C21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C806-4C04-A0D1-CE50327D6C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 MEAN'!$F$138:$F$164</c:f>
              <c:strCache>
                <c:ptCount val="27"/>
                <c:pt idx="0">
                  <c:v>AC</c:v>
                </c:pt>
                <c:pt idx="1">
                  <c:v>AM</c:v>
                </c:pt>
                <c:pt idx="2">
                  <c:v>AP</c:v>
                </c:pt>
                <c:pt idx="3">
                  <c:v>PA</c:v>
                </c:pt>
                <c:pt idx="4">
                  <c:v>RR</c:v>
                </c:pt>
                <c:pt idx="5">
                  <c:v>RO</c:v>
                </c:pt>
                <c:pt idx="6">
                  <c:v>TO</c:v>
                </c:pt>
                <c:pt idx="7">
                  <c:v>MA</c:v>
                </c:pt>
                <c:pt idx="8">
                  <c:v>PB</c:v>
                </c:pt>
                <c:pt idx="9">
                  <c:v>SE</c:v>
                </c:pt>
                <c:pt idx="10">
                  <c:v>PI</c:v>
                </c:pt>
                <c:pt idx="11">
                  <c:v>CE</c:v>
                </c:pt>
                <c:pt idx="12">
                  <c:v>AL</c:v>
                </c:pt>
                <c:pt idx="13">
                  <c:v>RN</c:v>
                </c:pt>
                <c:pt idx="14">
                  <c:v>PE</c:v>
                </c:pt>
                <c:pt idx="15">
                  <c:v>BA</c:v>
                </c:pt>
                <c:pt idx="16">
                  <c:v>MS</c:v>
                </c:pt>
                <c:pt idx="17">
                  <c:v>MT</c:v>
                </c:pt>
                <c:pt idx="18">
                  <c:v>GO</c:v>
                </c:pt>
                <c:pt idx="19">
                  <c:v>DF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ES</c:v>
                </c:pt>
                <c:pt idx="24">
                  <c:v>RJ</c:v>
                </c:pt>
                <c:pt idx="25">
                  <c:v>MG</c:v>
                </c:pt>
                <c:pt idx="26">
                  <c:v>SP</c:v>
                </c:pt>
              </c:strCache>
            </c:strRef>
          </c:cat>
          <c:val>
            <c:numRef>
              <c:f>'P6 MEAN'!$G$138:$G$164</c:f>
              <c:numCache>
                <c:formatCode>0.0</c:formatCode>
                <c:ptCount val="27"/>
                <c:pt idx="0">
                  <c:v>8.3030303030303028</c:v>
                </c:pt>
                <c:pt idx="1">
                  <c:v>8.1240875912408743</c:v>
                </c:pt>
                <c:pt idx="2">
                  <c:v>7.854166666666667</c:v>
                </c:pt>
                <c:pt idx="3">
                  <c:v>7.7132867132867089</c:v>
                </c:pt>
                <c:pt idx="4">
                  <c:v>7.4285714285714288</c:v>
                </c:pt>
                <c:pt idx="5">
                  <c:v>7.4237288135593227</c:v>
                </c:pt>
                <c:pt idx="6">
                  <c:v>7.1142857142857148</c:v>
                </c:pt>
                <c:pt idx="7">
                  <c:v>7.9333333333333345</c:v>
                </c:pt>
                <c:pt idx="8">
                  <c:v>7.7590361445783129</c:v>
                </c:pt>
                <c:pt idx="9">
                  <c:v>7.6842105263157912</c:v>
                </c:pt>
                <c:pt idx="10">
                  <c:v>7.6372549019607838</c:v>
                </c:pt>
                <c:pt idx="11">
                  <c:v>7.6148648648648649</c:v>
                </c:pt>
                <c:pt idx="12">
                  <c:v>7.5679012345679002</c:v>
                </c:pt>
                <c:pt idx="13">
                  <c:v>7.4961240310077519</c:v>
                </c:pt>
                <c:pt idx="14">
                  <c:v>7.3124999999999982</c:v>
                </c:pt>
                <c:pt idx="15">
                  <c:v>7.0059523809523832</c:v>
                </c:pt>
                <c:pt idx="16">
                  <c:v>7.3090909090909104</c:v>
                </c:pt>
                <c:pt idx="17">
                  <c:v>7.2066666666666679</c:v>
                </c:pt>
                <c:pt idx="18">
                  <c:v>7.1875000000000027</c:v>
                </c:pt>
                <c:pt idx="19">
                  <c:v>6.7358490566037776</c:v>
                </c:pt>
                <c:pt idx="20">
                  <c:v>7.2944444444444425</c:v>
                </c:pt>
                <c:pt idx="21">
                  <c:v>7.2648648648648653</c:v>
                </c:pt>
                <c:pt idx="22">
                  <c:v>7.0268817204301079</c:v>
                </c:pt>
                <c:pt idx="23">
                  <c:v>7.5911949685534568</c:v>
                </c:pt>
                <c:pt idx="24">
                  <c:v>7.1999999999999993</c:v>
                </c:pt>
                <c:pt idx="25">
                  <c:v>7.1030927835051569</c:v>
                </c:pt>
                <c:pt idx="26">
                  <c:v>6.9449999999999976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C806-4C04-A0D1-CE50327D6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6187368"/>
        <c:axId val="336187760"/>
      </c:barChart>
      <c:catAx>
        <c:axId val="3361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6187760"/>
        <c:crosses val="autoZero"/>
        <c:auto val="1"/>
        <c:lblAlgn val="ctr"/>
        <c:lblOffset val="100"/>
        <c:noMultiLvlLbl val="0"/>
      </c:catAx>
      <c:valAx>
        <c:axId val="3361877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61873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4098919588303E-2"/>
          <c:y val="0.1003584191626104"/>
          <c:w val="0.95487180216082335"/>
          <c:h val="0.761002351442540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D8-47F6-8156-1000273C300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D8-47F6-8156-1000273C3000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D8-47F6-8156-1000273C3000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D8-47F6-8156-1000273C30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 Frequências'!$B$11:$B$21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'P7 Frequências'!$E$11:$E$21</c:f>
              <c:numCache>
                <c:formatCode>0%</c:formatCode>
                <c:ptCount val="11"/>
                <c:pt idx="0">
                  <c:v>1.16626833373883E-3</c:v>
                </c:pt>
                <c:pt idx="1">
                  <c:v>1.36433466802157E-4</c:v>
                </c:pt>
                <c:pt idx="3">
                  <c:v>2.31937137794249E-3</c:v>
                </c:pt>
                <c:pt idx="4">
                  <c:v>5.4424792337456097E-3</c:v>
                </c:pt>
                <c:pt idx="5">
                  <c:v>1.3712402803399099E-2</c:v>
                </c:pt>
                <c:pt idx="6">
                  <c:v>1.6920222212240401E-2</c:v>
                </c:pt>
                <c:pt idx="7">
                  <c:v>4.99456520578105E-2</c:v>
                </c:pt>
                <c:pt idx="8">
                  <c:v>0.16311044587041801</c:v>
                </c:pt>
                <c:pt idx="9">
                  <c:v>0.20307357728387199</c:v>
                </c:pt>
                <c:pt idx="10">
                  <c:v>0.54417314736002997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5D8-47F6-8156-1000273C3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6188936"/>
        <c:axId val="336189328"/>
      </c:barChart>
      <c:catAx>
        <c:axId val="33618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6189328"/>
        <c:crosses val="autoZero"/>
        <c:auto val="1"/>
        <c:lblAlgn val="ctr"/>
        <c:lblOffset val="100"/>
        <c:noMultiLvlLbl val="0"/>
      </c:catAx>
      <c:valAx>
        <c:axId val="336189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18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'P7 MEAN'!$B$147</c:f>
              <c:strCache>
                <c:ptCount val="1"/>
                <c:pt idx="0">
                  <c:v>2015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 MEAN'!$C$146:$H$146</c:f>
              <c:strCache>
                <c:ptCount val="6"/>
                <c:pt idx="0">
                  <c:v>até 24 anos</c:v>
                </c:pt>
                <c:pt idx="1">
                  <c:v>25 a 34 </c:v>
                </c:pt>
                <c:pt idx="2">
                  <c:v>35 a 44</c:v>
                </c:pt>
                <c:pt idx="3">
                  <c:v>45 a 54 </c:v>
                </c:pt>
                <c:pt idx="4">
                  <c:v>55 a 59 </c:v>
                </c:pt>
                <c:pt idx="5">
                  <c:v>60 a 64 anos</c:v>
                </c:pt>
              </c:strCache>
            </c:strRef>
          </c:cat>
          <c:val>
            <c:numRef>
              <c:f>'P7 MEAN'!$C$147:$H$147</c:f>
              <c:numCache>
                <c:formatCode>0.0</c:formatCode>
                <c:ptCount val="6"/>
                <c:pt idx="0">
                  <c:v>9.3699999999999992</c:v>
                </c:pt>
                <c:pt idx="1">
                  <c:v>9.16</c:v>
                </c:pt>
                <c:pt idx="2">
                  <c:v>9.1300000000000008</c:v>
                </c:pt>
                <c:pt idx="3">
                  <c:v>8.99</c:v>
                </c:pt>
                <c:pt idx="4">
                  <c:v>8.77</c:v>
                </c:pt>
                <c:pt idx="5">
                  <c:v>8.57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1D2-466B-8B5F-932D9E1567C9}"/>
            </c:ext>
          </c:extLst>
        </c:ser>
        <c:ser>
          <c:idx val="1"/>
          <c:order val="1"/>
          <c:tx>
            <c:strRef>
              <c:f>'P7 MEAN'!$B$148</c:f>
              <c:strCache>
                <c:ptCount val="1"/>
                <c:pt idx="0">
                  <c:v>2014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 MEAN'!$C$146:$H$146</c:f>
              <c:strCache>
                <c:ptCount val="6"/>
                <c:pt idx="0">
                  <c:v>até 24 anos</c:v>
                </c:pt>
                <c:pt idx="1">
                  <c:v>25 a 34 </c:v>
                </c:pt>
                <c:pt idx="2">
                  <c:v>35 a 44</c:v>
                </c:pt>
                <c:pt idx="3">
                  <c:v>45 a 54 </c:v>
                </c:pt>
                <c:pt idx="4">
                  <c:v>55 a 59 </c:v>
                </c:pt>
                <c:pt idx="5">
                  <c:v>60 a 64 anos</c:v>
                </c:pt>
              </c:strCache>
            </c:strRef>
          </c:cat>
          <c:val>
            <c:numRef>
              <c:f>'P7 MEAN'!$C$148:$H$148</c:f>
              <c:numCache>
                <c:formatCode>0.0</c:formatCode>
                <c:ptCount val="6"/>
                <c:pt idx="0">
                  <c:v>9.48</c:v>
                </c:pt>
                <c:pt idx="1">
                  <c:v>9.2799999999999994</c:v>
                </c:pt>
                <c:pt idx="2">
                  <c:v>9.18</c:v>
                </c:pt>
                <c:pt idx="3">
                  <c:v>9.18</c:v>
                </c:pt>
                <c:pt idx="4">
                  <c:v>9.0399999999999991</c:v>
                </c:pt>
                <c:pt idx="5">
                  <c:v>9.0399999999999991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1D2-466B-8B5F-932D9E156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308592"/>
        <c:axId val="335308984"/>
      </c:lineChart>
      <c:catAx>
        <c:axId val="33530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5308984"/>
        <c:crosses val="autoZero"/>
        <c:auto val="1"/>
        <c:lblAlgn val="ctr"/>
        <c:lblOffset val="100"/>
        <c:noMultiLvlLbl val="0"/>
      </c:catAx>
      <c:valAx>
        <c:axId val="335308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3530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69732125603864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393-406D-B902-82C86B31C137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93-406D-B902-82C86B31C137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393-406D-B902-82C86B31C137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393-406D-B902-82C86B31C137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93-406D-B902-82C86B31C137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93-406D-B902-82C86B31C137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93-406D-B902-82C86B31C137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93-406D-B902-82C86B31C13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93-406D-B902-82C86B31C137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93-406D-B902-82C86B31C137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393-406D-B902-82C86B31C137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393-406D-B902-82C86B31C137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393-406D-B902-82C86B31C137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393-406D-B902-82C86B31C137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393-406D-B902-82C86B31C137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393-406D-B902-82C86B31C1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 MEAN'!$B$173:$B$199</c:f>
              <c:strCache>
                <c:ptCount val="27"/>
                <c:pt idx="0">
                  <c:v>AC</c:v>
                </c:pt>
                <c:pt idx="1">
                  <c:v>PA</c:v>
                </c:pt>
                <c:pt idx="2">
                  <c:v>PB</c:v>
                </c:pt>
                <c:pt idx="3">
                  <c:v>AM</c:v>
                </c:pt>
                <c:pt idx="4">
                  <c:v>SE</c:v>
                </c:pt>
                <c:pt idx="5">
                  <c:v>MA</c:v>
                </c:pt>
                <c:pt idx="6">
                  <c:v>ES</c:v>
                </c:pt>
                <c:pt idx="7">
                  <c:v>SC</c:v>
                </c:pt>
                <c:pt idx="8">
                  <c:v>RN</c:v>
                </c:pt>
                <c:pt idx="9">
                  <c:v>PR</c:v>
                </c:pt>
                <c:pt idx="10">
                  <c:v>AL</c:v>
                </c:pt>
                <c:pt idx="11">
                  <c:v>PI</c:v>
                </c:pt>
                <c:pt idx="12">
                  <c:v>CE</c:v>
                </c:pt>
                <c:pt idx="13">
                  <c:v>BA</c:v>
                </c:pt>
                <c:pt idx="14">
                  <c:v>MT</c:v>
                </c:pt>
                <c:pt idx="15">
                  <c:v>GO</c:v>
                </c:pt>
                <c:pt idx="16">
                  <c:v>MG</c:v>
                </c:pt>
                <c:pt idx="17">
                  <c:v>RJ</c:v>
                </c:pt>
                <c:pt idx="18">
                  <c:v>PE</c:v>
                </c:pt>
                <c:pt idx="19">
                  <c:v>MS</c:v>
                </c:pt>
                <c:pt idx="20">
                  <c:v>TO</c:v>
                </c:pt>
                <c:pt idx="21">
                  <c:v>SP</c:v>
                </c:pt>
                <c:pt idx="22">
                  <c:v>AP</c:v>
                </c:pt>
                <c:pt idx="23">
                  <c:v>RO</c:v>
                </c:pt>
                <c:pt idx="24">
                  <c:v>RS</c:v>
                </c:pt>
                <c:pt idx="25">
                  <c:v>DF</c:v>
                </c:pt>
                <c:pt idx="26">
                  <c:v>RR</c:v>
                </c:pt>
              </c:strCache>
            </c:strRef>
          </c:cat>
          <c:val>
            <c:numRef>
              <c:f>'P7 MEAN'!$C$173:$C$199</c:f>
              <c:numCache>
                <c:formatCode>0.0</c:formatCode>
                <c:ptCount val="27"/>
                <c:pt idx="0">
                  <c:v>9.6060606060606073</c:v>
                </c:pt>
                <c:pt idx="1">
                  <c:v>9.5104895104895117</c:v>
                </c:pt>
                <c:pt idx="2">
                  <c:v>9.4939759036144551</c:v>
                </c:pt>
                <c:pt idx="3">
                  <c:v>9.4817518248175165</c:v>
                </c:pt>
                <c:pt idx="4">
                  <c:v>9.3909774436090245</c:v>
                </c:pt>
                <c:pt idx="5">
                  <c:v>9.3833333333333346</c:v>
                </c:pt>
                <c:pt idx="6">
                  <c:v>9.2704402515723245</c:v>
                </c:pt>
                <c:pt idx="7">
                  <c:v>9.2540540540540572</c:v>
                </c:pt>
                <c:pt idx="8">
                  <c:v>9.2538461538461529</c:v>
                </c:pt>
                <c:pt idx="9">
                  <c:v>9.2333333333333272</c:v>
                </c:pt>
                <c:pt idx="10">
                  <c:v>9.2098765432098801</c:v>
                </c:pt>
                <c:pt idx="11">
                  <c:v>9.2058823529411757</c:v>
                </c:pt>
                <c:pt idx="12">
                  <c:v>9.1933333333333387</c:v>
                </c:pt>
                <c:pt idx="13">
                  <c:v>9.1764705882352953</c:v>
                </c:pt>
                <c:pt idx="14">
                  <c:v>9.173333333333332</c:v>
                </c:pt>
                <c:pt idx="15">
                  <c:v>9.1249999999999982</c:v>
                </c:pt>
                <c:pt idx="16">
                  <c:v>9.1237113402061869</c:v>
                </c:pt>
                <c:pt idx="17">
                  <c:v>9.0378378378378397</c:v>
                </c:pt>
                <c:pt idx="18">
                  <c:v>9.0187499999999989</c:v>
                </c:pt>
                <c:pt idx="19">
                  <c:v>9.018181818181823</c:v>
                </c:pt>
                <c:pt idx="20">
                  <c:v>9.0000000000000018</c:v>
                </c:pt>
                <c:pt idx="21">
                  <c:v>8.9999999999999911</c:v>
                </c:pt>
                <c:pt idx="22">
                  <c:v>8.9583333333333321</c:v>
                </c:pt>
                <c:pt idx="23">
                  <c:v>8.8644067796610191</c:v>
                </c:pt>
                <c:pt idx="24">
                  <c:v>8.8172043010752681</c:v>
                </c:pt>
                <c:pt idx="25">
                  <c:v>8.7562500000000032</c:v>
                </c:pt>
                <c:pt idx="26">
                  <c:v>8.7142857142857117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393-406D-B902-82C86B31C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5309768"/>
        <c:axId val="335310160"/>
      </c:barChart>
      <c:catAx>
        <c:axId val="3353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5310160"/>
        <c:crosses val="autoZero"/>
        <c:auto val="1"/>
        <c:lblAlgn val="ctr"/>
        <c:lblOffset val="100"/>
        <c:noMultiLvlLbl val="0"/>
      </c:catAx>
      <c:valAx>
        <c:axId val="3353101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5309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42-47D7-B917-EE25FE5C02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42-47D7-B917-EE25FE5C02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42-47D7-B917-EE25FE5C02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942-47D7-B917-EE25FE5C02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942-47D7-B917-EE25FE5C02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942-47D7-B917-EE25FE5C02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942-47D7-B917-EE25FE5C02C1}"/>
              </c:ext>
            </c:extLst>
          </c:dPt>
          <c:dLbls>
            <c:dLbl>
              <c:idx val="0"/>
              <c:layout>
                <c:manualLayout>
                  <c:x val="0.17984189723320157"/>
                  <c:y val="2.6588512413439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2332015810276679"/>
                  <c:y val="-2.0679954099341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2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81422924901186E-3"/>
                  <c:y val="0.15276670569261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075098814229248E-2"/>
                  <c:y val="0.18316530773702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462450592885379"/>
                  <c:y val="6.49941414550730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5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01976284584980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624505928853754"/>
                  <c:y val="-0.10044549133965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942-47D7-B917-EE25FE5C02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'P2'!$B$317:$B$323</c:f>
              <c:strCache>
                <c:ptCount val="7"/>
                <c:pt idx="0">
                  <c:v>empresário(a)</c:v>
                </c:pt>
                <c:pt idx="1">
                  <c:v>empregado(a)</c:v>
                </c:pt>
                <c:pt idx="2">
                  <c:v>autônomo(a)</c:v>
                </c:pt>
                <c:pt idx="3">
                  <c:v>servidor(a) público(a)</c:v>
                </c:pt>
                <c:pt idx="4">
                  <c:v>desempregado(a)</c:v>
                </c:pt>
                <c:pt idx="5">
                  <c:v>estudante</c:v>
                </c:pt>
                <c:pt idx="6">
                  <c:v>aposentado(a)</c:v>
                </c:pt>
              </c:strCache>
            </c:strRef>
          </c:cat>
          <c:val>
            <c:numRef>
              <c:f>'P2'!$C$317:$C$323</c:f>
              <c:numCache>
                <c:formatCode>###0%</c:formatCode>
                <c:ptCount val="7"/>
                <c:pt idx="0">
                  <c:v>0.66761532833876047</c:v>
                </c:pt>
                <c:pt idx="1">
                  <c:v>0.13739499247048118</c:v>
                </c:pt>
                <c:pt idx="2">
                  <c:v>0.10403101737796243</c:v>
                </c:pt>
                <c:pt idx="3">
                  <c:v>3.4256897372817702E-2</c:v>
                </c:pt>
                <c:pt idx="4">
                  <c:v>3.16397232562892E-2</c:v>
                </c:pt>
                <c:pt idx="5">
                  <c:v>1.941100976321233E-2</c:v>
                </c:pt>
                <c:pt idx="6">
                  <c:v>5.651031420468103E-3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942-47D7-B917-EE25FE5C0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69732125603864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61-4882-AB2D-8C0455500A8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1-4882-AB2D-8C0455500A8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61-4882-AB2D-8C0455500A8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61-4882-AB2D-8C0455500A8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E61-4882-AB2D-8C0455500A8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E61-4882-AB2D-8C0455500A8F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E61-4882-AB2D-8C0455500A8F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E61-4882-AB2D-8C0455500A8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E61-4882-AB2D-8C0455500A8F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E61-4882-AB2D-8C0455500A8F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E61-4882-AB2D-8C0455500A8F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E61-4882-AB2D-8C0455500A8F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E61-4882-AB2D-8C0455500A8F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CE61-4882-AB2D-8C0455500A8F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CE61-4882-AB2D-8C0455500A8F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E61-4882-AB2D-8C0455500A8F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CE61-4882-AB2D-8C0455500A8F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E61-4882-AB2D-8C0455500A8F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E61-4882-AB2D-8C0455500A8F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E61-4882-AB2D-8C0455500A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 MEAN'!$G$173:$G$199</c:f>
              <c:strCache>
                <c:ptCount val="27"/>
                <c:pt idx="0">
                  <c:v>AC</c:v>
                </c:pt>
                <c:pt idx="1">
                  <c:v>PA</c:v>
                </c:pt>
                <c:pt idx="2">
                  <c:v>AM</c:v>
                </c:pt>
                <c:pt idx="3">
                  <c:v>TO</c:v>
                </c:pt>
                <c:pt idx="4">
                  <c:v>AP</c:v>
                </c:pt>
                <c:pt idx="5">
                  <c:v>RO</c:v>
                </c:pt>
                <c:pt idx="6">
                  <c:v>RR</c:v>
                </c:pt>
                <c:pt idx="7">
                  <c:v>PB</c:v>
                </c:pt>
                <c:pt idx="8">
                  <c:v>SE</c:v>
                </c:pt>
                <c:pt idx="9">
                  <c:v>MA</c:v>
                </c:pt>
                <c:pt idx="10">
                  <c:v>RN</c:v>
                </c:pt>
                <c:pt idx="11">
                  <c:v>AL</c:v>
                </c:pt>
                <c:pt idx="12">
                  <c:v>PI</c:v>
                </c:pt>
                <c:pt idx="13">
                  <c:v>CE</c:v>
                </c:pt>
                <c:pt idx="14">
                  <c:v>BA</c:v>
                </c:pt>
                <c:pt idx="15">
                  <c:v>PE</c:v>
                </c:pt>
                <c:pt idx="16">
                  <c:v>MT</c:v>
                </c:pt>
                <c:pt idx="17">
                  <c:v>GO</c:v>
                </c:pt>
                <c:pt idx="18">
                  <c:v>MS</c:v>
                </c:pt>
                <c:pt idx="19">
                  <c:v>DF</c:v>
                </c:pt>
                <c:pt idx="20">
                  <c:v>SC</c:v>
                </c:pt>
                <c:pt idx="21">
                  <c:v>PR</c:v>
                </c:pt>
                <c:pt idx="22">
                  <c:v>RS</c:v>
                </c:pt>
                <c:pt idx="23">
                  <c:v>ES</c:v>
                </c:pt>
                <c:pt idx="24">
                  <c:v>MG</c:v>
                </c:pt>
                <c:pt idx="25">
                  <c:v>RJ</c:v>
                </c:pt>
                <c:pt idx="26">
                  <c:v>SP</c:v>
                </c:pt>
              </c:strCache>
            </c:strRef>
          </c:cat>
          <c:val>
            <c:numRef>
              <c:f>'P7 MEAN'!$H$173:$H$199</c:f>
              <c:numCache>
                <c:formatCode>0.0</c:formatCode>
                <c:ptCount val="27"/>
                <c:pt idx="0">
                  <c:v>9.6060606060606073</c:v>
                </c:pt>
                <c:pt idx="1">
                  <c:v>9.5104895104895117</c:v>
                </c:pt>
                <c:pt idx="2">
                  <c:v>9.4817518248175165</c:v>
                </c:pt>
                <c:pt idx="3">
                  <c:v>9.0000000000000018</c:v>
                </c:pt>
                <c:pt idx="4">
                  <c:v>8.9583333333333321</c:v>
                </c:pt>
                <c:pt idx="5">
                  <c:v>8.8644067796610191</c:v>
                </c:pt>
                <c:pt idx="6">
                  <c:v>8.7142857142857117</c:v>
                </c:pt>
                <c:pt idx="7">
                  <c:v>9.4939759036144551</c:v>
                </c:pt>
                <c:pt idx="8">
                  <c:v>9.3909774436090245</c:v>
                </c:pt>
                <c:pt idx="9">
                  <c:v>9.3833333333333346</c:v>
                </c:pt>
                <c:pt idx="10">
                  <c:v>9.2538461538461529</c:v>
                </c:pt>
                <c:pt idx="11">
                  <c:v>9.2098765432098801</c:v>
                </c:pt>
                <c:pt idx="12">
                  <c:v>9.2058823529411757</c:v>
                </c:pt>
                <c:pt idx="13">
                  <c:v>9.1933333333333387</c:v>
                </c:pt>
                <c:pt idx="14">
                  <c:v>9.1764705882352953</c:v>
                </c:pt>
                <c:pt idx="15">
                  <c:v>9.0187499999999989</c:v>
                </c:pt>
                <c:pt idx="16">
                  <c:v>9.173333333333332</c:v>
                </c:pt>
                <c:pt idx="17">
                  <c:v>9.1249999999999982</c:v>
                </c:pt>
                <c:pt idx="18">
                  <c:v>9.018181818181823</c:v>
                </c:pt>
                <c:pt idx="19">
                  <c:v>8.7562500000000032</c:v>
                </c:pt>
                <c:pt idx="20">
                  <c:v>9.2540540540540572</c:v>
                </c:pt>
                <c:pt idx="21">
                  <c:v>9.2333333333333272</c:v>
                </c:pt>
                <c:pt idx="22">
                  <c:v>8.8172043010752681</c:v>
                </c:pt>
                <c:pt idx="23">
                  <c:v>9.2704402515723245</c:v>
                </c:pt>
                <c:pt idx="24">
                  <c:v>9.1237113402061869</c:v>
                </c:pt>
                <c:pt idx="25">
                  <c:v>9.0378378378378397</c:v>
                </c:pt>
                <c:pt idx="26">
                  <c:v>8.9999999999999911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CE61-4882-AB2D-8C0455500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5310944"/>
        <c:axId val="335311336"/>
      </c:barChart>
      <c:catAx>
        <c:axId val="3353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5311336"/>
        <c:crosses val="autoZero"/>
        <c:auto val="1"/>
        <c:lblAlgn val="ctr"/>
        <c:lblOffset val="100"/>
        <c:noMultiLvlLbl val="0"/>
      </c:catAx>
      <c:valAx>
        <c:axId val="3353113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5310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53499842750495"/>
          <c:y val="9.0323481225561469E-2"/>
          <c:w val="0.51381914274773943"/>
          <c:h val="0.7003036424478539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6-42EF-8B5F-6A94EA3929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16-42EF-8B5F-6A94EA3929C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6-42EF-8B5F-6A94EA3929CE}"/>
              </c:ext>
            </c:extLst>
          </c:dPt>
          <c:dLbls>
            <c:dLbl>
              <c:idx val="0"/>
              <c:layout>
                <c:manualLayout>
                  <c:x val="-0.11243892873951496"/>
                  <c:y val="-1.7414464810988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16-42EF-8B5F-6A94EA3929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77263814363892"/>
                  <c:y val="-8.010653813054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16-42EF-8B5F-6A94EA3929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884626753261446E-2"/>
                  <c:y val="8.010653813054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516-42EF-8B5F-6A94EA3929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'P8'!$B$232:$B$234</c:f>
              <c:strCache>
                <c:ptCount val="3"/>
                <c:pt idx="0">
                  <c:v>barato</c:v>
                </c:pt>
                <c:pt idx="1">
                  <c:v>justo/ adequado</c:v>
                </c:pt>
                <c:pt idx="2">
                  <c:v>caro</c:v>
                </c:pt>
              </c:strCache>
            </c:strRef>
          </c:cat>
          <c:val>
            <c:numRef>
              <c:f>'P8'!$C$232:$C$234</c:f>
              <c:numCache>
                <c:formatCode>###0%</c:formatCode>
                <c:ptCount val="3"/>
                <c:pt idx="0">
                  <c:v>0.34308303481619684</c:v>
                </c:pt>
                <c:pt idx="1">
                  <c:v>0.52380276909489576</c:v>
                </c:pt>
                <c:pt idx="2">
                  <c:v>0.13311419608889555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16-42EF-8B5F-6A94EA392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1"/>
        <c:holeSize val="6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45337915619526E-2"/>
          <c:y val="3.7640894015690624E-2"/>
          <c:w val="0.74001468797169201"/>
          <c:h val="0.57062517564178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'[gra´ficos_v1.xlsx]P8'!$C$256</c:f>
              <c:strCache>
                <c:ptCount val="1"/>
                <c:pt idx="0">
                  <c:v>barato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'[gra´ficos_v1.xlsx]P8'!$D$255:$G$255</c:f>
              <c:strCache>
                <c:ptCount val="4"/>
                <c:pt idx="0">
                  <c:v>menos de R$ 5 mil por mês</c:v>
                </c:pt>
                <c:pt idx="1">
                  <c:v>entre R$ 5 mil e R$ 30 mil por mês</c:v>
                </c:pt>
                <c:pt idx="2">
                  <c:v>entre R$ 30 mil e R$ 30 mil por mês</c:v>
                </c:pt>
                <c:pt idx="3">
                  <c:v>acima de R$ 300 mil por mês</c:v>
                </c:pt>
              </c:strCache>
            </c:strRef>
          </c:cat>
          <c:val>
            <c:numRef>
              <c:f>'[gra´ficos_v1.xlsx]P8'!$D$256:$G$256</c:f>
              <c:numCache>
                <c:formatCode>###0%</c:formatCode>
                <c:ptCount val="4"/>
                <c:pt idx="0">
                  <c:v>0.23823730065428303</c:v>
                </c:pt>
                <c:pt idx="1">
                  <c:v>0.36677256199782493</c:v>
                </c:pt>
                <c:pt idx="2">
                  <c:v>0.36276899576296906</c:v>
                </c:pt>
                <c:pt idx="3">
                  <c:v>0.53245788870667388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81-4D96-9B2D-B55E2481AEF4}"/>
            </c:ext>
          </c:extLst>
        </c:ser>
        <c:ser>
          <c:idx val="1"/>
          <c:order val="1"/>
          <c:tx>
            <c:strRef>
              <c:f>'[gra´ficos_v1.xlsx]P8'!$C$257</c:f>
              <c:strCache>
                <c:ptCount val="1"/>
                <c:pt idx="0">
                  <c:v>justo/ adequado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'[gra´ficos_v1.xlsx]P8'!$D$255:$G$255</c:f>
              <c:strCache>
                <c:ptCount val="4"/>
                <c:pt idx="0">
                  <c:v>menos de R$ 5 mil por mês</c:v>
                </c:pt>
                <c:pt idx="1">
                  <c:v>entre R$ 5 mil e R$ 30 mil por mês</c:v>
                </c:pt>
                <c:pt idx="2">
                  <c:v>entre R$ 30 mil e R$ 30 mil por mês</c:v>
                </c:pt>
                <c:pt idx="3">
                  <c:v>acima de R$ 300 mil por mês</c:v>
                </c:pt>
              </c:strCache>
            </c:strRef>
          </c:cat>
          <c:val>
            <c:numRef>
              <c:f>'[gra´ficos_v1.xlsx]P8'!$D$257:$G$257</c:f>
              <c:numCache>
                <c:formatCode>###0%</c:formatCode>
                <c:ptCount val="4"/>
                <c:pt idx="0">
                  <c:v>0.5792531926734974</c:v>
                </c:pt>
                <c:pt idx="1">
                  <c:v>0.50282594096204236</c:v>
                </c:pt>
                <c:pt idx="2">
                  <c:v>0.53520456969404062</c:v>
                </c:pt>
                <c:pt idx="3">
                  <c:v>0.40238013040700304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81-4D96-9B2D-B55E2481AEF4}"/>
            </c:ext>
          </c:extLst>
        </c:ser>
        <c:ser>
          <c:idx val="2"/>
          <c:order val="2"/>
          <c:tx>
            <c:strRef>
              <c:f>'[gra´ficos_v1.xlsx]P8'!$C$258</c:f>
              <c:strCache>
                <c:ptCount val="1"/>
                <c:pt idx="0">
                  <c:v>caro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'[gra´ficos_v1.xlsx]P8'!$D$255:$G$255</c:f>
              <c:strCache>
                <c:ptCount val="4"/>
                <c:pt idx="0">
                  <c:v>menos de R$ 5 mil por mês</c:v>
                </c:pt>
                <c:pt idx="1">
                  <c:v>entre R$ 5 mil e R$ 30 mil por mês</c:v>
                </c:pt>
                <c:pt idx="2">
                  <c:v>entre R$ 30 mil e R$ 30 mil por mês</c:v>
                </c:pt>
                <c:pt idx="3">
                  <c:v>acima de R$ 300 mil por mês</c:v>
                </c:pt>
              </c:strCache>
            </c:strRef>
          </c:cat>
          <c:val>
            <c:numRef>
              <c:f>'[gra´ficos_v1.xlsx]P8'!$D$258:$G$258</c:f>
              <c:numCache>
                <c:formatCode>###0%</c:formatCode>
                <c:ptCount val="4"/>
                <c:pt idx="0">
                  <c:v>0.18250950667221924</c:v>
                </c:pt>
                <c:pt idx="1">
                  <c:v>0.13040149704013682</c:v>
                </c:pt>
                <c:pt idx="2">
                  <c:v>0.10202643454299415</c:v>
                </c:pt>
                <c:pt idx="3">
                  <c:v>6.5161980886323287E-2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81-4D96-9B2D-B55E2481A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35312120"/>
        <c:axId val="336629440"/>
      </c:barChart>
      <c:catAx>
        <c:axId val="33531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6629440"/>
        <c:crosses val="autoZero"/>
        <c:auto val="1"/>
        <c:lblAlgn val="ctr"/>
        <c:lblOffset val="100"/>
        <c:noMultiLvlLbl val="0"/>
      </c:catAx>
      <c:valAx>
        <c:axId val="33662944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531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395239852491E-2"/>
          <c:y val="0.18279568418498621"/>
          <c:w val="0.96687920952029505"/>
          <c:h val="0.66550436990598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0E-4BCC-9EBB-A36629768F1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0E-4BCC-9EBB-A36629768F11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0E-4BCC-9EBB-A36629768F11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0E-4BCC-9EBB-A36629768F11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20E-4BCC-9EBB-A36629768F11}"/>
              </c:ext>
            </c:extLst>
          </c:dPt>
          <c:dPt>
            <c:idx val="18"/>
            <c:invertIfNegative val="0"/>
            <c:bubble3D val="0"/>
            <c:spPr>
              <a:solidFill>
                <a:srgbClr val="A4EE42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20E-4BCC-9EBB-A36629768F11}"/>
              </c:ext>
            </c:extLst>
          </c:dPt>
          <c:dPt>
            <c:idx val="19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20E-4BCC-9EBB-A36629768F11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20E-4BCC-9EBB-A36629768F11}"/>
              </c:ext>
            </c:extLst>
          </c:dPt>
          <c:dPt>
            <c:idx val="21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20E-4BCC-9EBB-A36629768F11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20E-4BCC-9EBB-A36629768F11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20E-4BCC-9EBB-A36629768F11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20E-4BCC-9EBB-A36629768F11}"/>
              </c:ext>
            </c:extLst>
          </c:dPt>
          <c:dPt>
            <c:idx val="25"/>
            <c:invertIfNegative val="0"/>
            <c:bubble3D val="0"/>
            <c:spPr>
              <a:solidFill>
                <a:srgbClr val="92D05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20E-4BCC-9EBB-A36629768F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'[gra´ficos_v1.xlsx]P8'!$B$283:$B$309</c:f>
              <c:strCache>
                <c:ptCount val="27"/>
                <c:pt idx="0">
                  <c:v>RJ</c:v>
                </c:pt>
                <c:pt idx="1">
                  <c:v>PI</c:v>
                </c:pt>
                <c:pt idx="2">
                  <c:v>GO</c:v>
                </c:pt>
                <c:pt idx="3">
                  <c:v>RN</c:v>
                </c:pt>
                <c:pt idx="4">
                  <c:v>MT</c:v>
                </c:pt>
                <c:pt idx="5">
                  <c:v>MS</c:v>
                </c:pt>
                <c:pt idx="6">
                  <c:v>PA</c:v>
                </c:pt>
                <c:pt idx="7">
                  <c:v>ES</c:v>
                </c:pt>
                <c:pt idx="8">
                  <c:v>AP</c:v>
                </c:pt>
                <c:pt idx="9">
                  <c:v>DF</c:v>
                </c:pt>
                <c:pt idx="10">
                  <c:v>AL</c:v>
                </c:pt>
                <c:pt idx="11">
                  <c:v>CE</c:v>
                </c:pt>
                <c:pt idx="12">
                  <c:v>RO</c:v>
                </c:pt>
                <c:pt idx="13">
                  <c:v>MG</c:v>
                </c:pt>
                <c:pt idx="14">
                  <c:v>BA</c:v>
                </c:pt>
                <c:pt idx="15">
                  <c:v>AM</c:v>
                </c:pt>
                <c:pt idx="16">
                  <c:v>SE</c:v>
                </c:pt>
                <c:pt idx="17">
                  <c:v>MA</c:v>
                </c:pt>
                <c:pt idx="18">
                  <c:v>SP</c:v>
                </c:pt>
                <c:pt idx="19">
                  <c:v>RR</c:v>
                </c:pt>
                <c:pt idx="20">
                  <c:v>SC</c:v>
                </c:pt>
                <c:pt idx="21">
                  <c:v>RS</c:v>
                </c:pt>
                <c:pt idx="22">
                  <c:v>PR</c:v>
                </c:pt>
                <c:pt idx="23">
                  <c:v>PB</c:v>
                </c:pt>
                <c:pt idx="24">
                  <c:v>TO</c:v>
                </c:pt>
                <c:pt idx="25">
                  <c:v>PE</c:v>
                </c:pt>
                <c:pt idx="26">
                  <c:v>AC</c:v>
                </c:pt>
              </c:strCache>
            </c:strRef>
          </c:cat>
          <c:val>
            <c:numRef>
              <c:f>'[gra´ficos_v1.xlsx]P8'!$C$283:$C$309</c:f>
              <c:numCache>
                <c:formatCode>0%</c:formatCode>
                <c:ptCount val="27"/>
                <c:pt idx="0">
                  <c:v>0.23076923076923062</c:v>
                </c:pt>
                <c:pt idx="1">
                  <c:v>0.21212121212121154</c:v>
                </c:pt>
                <c:pt idx="2">
                  <c:v>0.16083916083916036</c:v>
                </c:pt>
                <c:pt idx="3">
                  <c:v>0.15748031496063009</c:v>
                </c:pt>
                <c:pt idx="4">
                  <c:v>0.15436241610738283</c:v>
                </c:pt>
                <c:pt idx="5">
                  <c:v>0.14953271028037401</c:v>
                </c:pt>
                <c:pt idx="6">
                  <c:v>0.14788732394366175</c:v>
                </c:pt>
                <c:pt idx="7">
                  <c:v>0.14649681528662462</c:v>
                </c:pt>
                <c:pt idx="8">
                  <c:v>0.14583333333333334</c:v>
                </c:pt>
                <c:pt idx="9">
                  <c:v>0.14000000000000001</c:v>
                </c:pt>
                <c:pt idx="10">
                  <c:v>0.13750000000000009</c:v>
                </c:pt>
                <c:pt idx="11">
                  <c:v>0.1360544217687075</c:v>
                </c:pt>
                <c:pt idx="12">
                  <c:v>0.13559322033898305</c:v>
                </c:pt>
                <c:pt idx="13">
                  <c:v>0.13157894736842091</c:v>
                </c:pt>
                <c:pt idx="14">
                  <c:v>0.1272727272727272</c:v>
                </c:pt>
                <c:pt idx="15">
                  <c:v>0.12307692307692292</c:v>
                </c:pt>
                <c:pt idx="16">
                  <c:v>0.12307692307692281</c:v>
                </c:pt>
                <c:pt idx="17">
                  <c:v>0.11764705882352942</c:v>
                </c:pt>
                <c:pt idx="18">
                  <c:v>0.11616161616161644</c:v>
                </c:pt>
                <c:pt idx="19">
                  <c:v>0.11538461538461542</c:v>
                </c:pt>
                <c:pt idx="20">
                  <c:v>0.11494252873563202</c:v>
                </c:pt>
                <c:pt idx="21">
                  <c:v>0.10919540229885089</c:v>
                </c:pt>
                <c:pt idx="22">
                  <c:v>0.10614525139664757</c:v>
                </c:pt>
                <c:pt idx="23">
                  <c:v>9.7560975609756226E-2</c:v>
                </c:pt>
                <c:pt idx="24">
                  <c:v>8.823529411764712E-2</c:v>
                </c:pt>
                <c:pt idx="25">
                  <c:v>7.6433121019108097E-2</c:v>
                </c:pt>
                <c:pt idx="2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20E-4BCC-9EBB-A36629768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336630616"/>
        <c:axId val="336631008"/>
      </c:barChart>
      <c:catAx>
        <c:axId val="33663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6631008"/>
        <c:crosses val="autoZero"/>
        <c:auto val="1"/>
        <c:lblAlgn val="ctr"/>
        <c:lblOffset val="100"/>
        <c:noMultiLvlLbl val="0"/>
      </c:catAx>
      <c:valAx>
        <c:axId val="3366310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630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395239852491E-2"/>
          <c:y val="0.18279568418498621"/>
          <c:w val="0.96687920952029505"/>
          <c:h val="0.66550436990598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9C-4031-AB5D-844DA5905A3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9C-4031-AB5D-844DA5905A3D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9C-4031-AB5D-844DA5905A3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9C-4031-AB5D-844DA5905A3D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9C-4031-AB5D-844DA5905A3D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9C-4031-AB5D-844DA5905A3D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9C-4031-AB5D-844DA5905A3D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09C-4031-AB5D-844DA5905A3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09C-4031-AB5D-844DA5905A3D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09C-4031-AB5D-844DA5905A3D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D09C-4031-AB5D-844DA5905A3D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D09C-4031-AB5D-844DA5905A3D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D09C-4031-AB5D-844DA5905A3D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D09C-4031-AB5D-844DA5905A3D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09C-4031-AB5D-844DA5905A3D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09C-4031-AB5D-844DA5905A3D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09C-4031-AB5D-844DA5905A3D}"/>
              </c:ext>
            </c:extLst>
          </c:dPt>
          <c:dPt>
            <c:idx val="2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09C-4031-AB5D-844DA5905A3D}"/>
              </c:ext>
            </c:extLst>
          </c:dPt>
          <c:dPt>
            <c:idx val="2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09C-4031-AB5D-844DA5905A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'P8'!$B$315:$B$341</c:f>
              <c:strCache>
                <c:ptCount val="27"/>
                <c:pt idx="0">
                  <c:v>PA</c:v>
                </c:pt>
                <c:pt idx="1">
                  <c:v>AP</c:v>
                </c:pt>
                <c:pt idx="2">
                  <c:v>RO</c:v>
                </c:pt>
                <c:pt idx="3">
                  <c:v>AM</c:v>
                </c:pt>
                <c:pt idx="4">
                  <c:v>RR</c:v>
                </c:pt>
                <c:pt idx="5">
                  <c:v>TO</c:v>
                </c:pt>
                <c:pt idx="6">
                  <c:v>AC</c:v>
                </c:pt>
                <c:pt idx="7">
                  <c:v>PI</c:v>
                </c:pt>
                <c:pt idx="8">
                  <c:v>RN</c:v>
                </c:pt>
                <c:pt idx="9">
                  <c:v>AL</c:v>
                </c:pt>
                <c:pt idx="10">
                  <c:v>CE</c:v>
                </c:pt>
                <c:pt idx="11">
                  <c:v>BA</c:v>
                </c:pt>
                <c:pt idx="12">
                  <c:v>SE</c:v>
                </c:pt>
                <c:pt idx="13">
                  <c:v>MA</c:v>
                </c:pt>
                <c:pt idx="14">
                  <c:v>PB</c:v>
                </c:pt>
                <c:pt idx="15">
                  <c:v>PE</c:v>
                </c:pt>
                <c:pt idx="16">
                  <c:v>GO</c:v>
                </c:pt>
                <c:pt idx="17">
                  <c:v>MT</c:v>
                </c:pt>
                <c:pt idx="18">
                  <c:v>MS</c:v>
                </c:pt>
                <c:pt idx="19">
                  <c:v>DF</c:v>
                </c:pt>
                <c:pt idx="20">
                  <c:v>RJ</c:v>
                </c:pt>
                <c:pt idx="21">
                  <c:v>ES</c:v>
                </c:pt>
                <c:pt idx="22">
                  <c:v>MG</c:v>
                </c:pt>
                <c:pt idx="23">
                  <c:v>SP</c:v>
                </c:pt>
                <c:pt idx="24">
                  <c:v>SC</c:v>
                </c:pt>
                <c:pt idx="25">
                  <c:v>RS</c:v>
                </c:pt>
                <c:pt idx="26">
                  <c:v>PR</c:v>
                </c:pt>
              </c:strCache>
            </c:strRef>
          </c:cat>
          <c:val>
            <c:numRef>
              <c:f>'P8'!$C$315:$C$341</c:f>
              <c:numCache>
                <c:formatCode>0%</c:formatCode>
                <c:ptCount val="27"/>
                <c:pt idx="0">
                  <c:v>0.14788732394366175</c:v>
                </c:pt>
                <c:pt idx="1">
                  <c:v>0.14583333333333334</c:v>
                </c:pt>
                <c:pt idx="2">
                  <c:v>0.13559322033898305</c:v>
                </c:pt>
                <c:pt idx="3">
                  <c:v>0.12307692307692292</c:v>
                </c:pt>
                <c:pt idx="4">
                  <c:v>0.11538461538461542</c:v>
                </c:pt>
                <c:pt idx="5">
                  <c:v>8.823529411764712E-2</c:v>
                </c:pt>
                <c:pt idx="6">
                  <c:v>0</c:v>
                </c:pt>
                <c:pt idx="7">
                  <c:v>0.21212121212121154</c:v>
                </c:pt>
                <c:pt idx="8">
                  <c:v>0.15748031496063009</c:v>
                </c:pt>
                <c:pt idx="9">
                  <c:v>0.13750000000000009</c:v>
                </c:pt>
                <c:pt idx="10">
                  <c:v>0.1360544217687075</c:v>
                </c:pt>
                <c:pt idx="11">
                  <c:v>0.1272727272727272</c:v>
                </c:pt>
                <c:pt idx="12">
                  <c:v>0.12307692307692281</c:v>
                </c:pt>
                <c:pt idx="13">
                  <c:v>0.11764705882352942</c:v>
                </c:pt>
                <c:pt idx="14">
                  <c:v>9.7560975609756226E-2</c:v>
                </c:pt>
                <c:pt idx="15">
                  <c:v>7.6433121019108097E-2</c:v>
                </c:pt>
                <c:pt idx="16">
                  <c:v>0.16083916083916036</c:v>
                </c:pt>
                <c:pt idx="17">
                  <c:v>0.15436241610738283</c:v>
                </c:pt>
                <c:pt idx="18">
                  <c:v>0.14953271028037401</c:v>
                </c:pt>
                <c:pt idx="19">
                  <c:v>0.14000000000000001</c:v>
                </c:pt>
                <c:pt idx="20">
                  <c:v>0.23076923076923062</c:v>
                </c:pt>
                <c:pt idx="21">
                  <c:v>0.14649681528662462</c:v>
                </c:pt>
                <c:pt idx="22">
                  <c:v>0.13157894736842091</c:v>
                </c:pt>
                <c:pt idx="23">
                  <c:v>0.11616161616161644</c:v>
                </c:pt>
                <c:pt idx="24">
                  <c:v>0.11494252873563202</c:v>
                </c:pt>
                <c:pt idx="25">
                  <c:v>0.10919540229885089</c:v>
                </c:pt>
                <c:pt idx="26">
                  <c:v>0.10614525139664757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09C-4031-AB5D-844DA5905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336631792"/>
        <c:axId val="336632184"/>
      </c:barChart>
      <c:catAx>
        <c:axId val="33663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6632184"/>
        <c:crosses val="autoZero"/>
        <c:auto val="1"/>
        <c:lblAlgn val="ctr"/>
        <c:lblOffset val="100"/>
        <c:noMultiLvlLbl val="0"/>
      </c:catAx>
      <c:valAx>
        <c:axId val="336632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6317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82-449D-9A1F-E22019E6CEC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82-449D-9A1F-E22019E6CE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'P9'!$B$3:$B$4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'P9'!$C$3:$C$4</c:f>
              <c:numCache>
                <c:formatCode>###0%</c:formatCode>
                <c:ptCount val="2"/>
                <c:pt idx="0">
                  <c:v>0.84664119314934638</c:v>
                </c:pt>
                <c:pt idx="1">
                  <c:v>0.15335880685065331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82-449D-9A1F-E22019E6C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t-BR" sz="20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'P10'!$B$3</c:f>
              <c:strCache>
                <c:ptCount val="1"/>
                <c:pt idx="0">
                  <c:v>maior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'P10'!$C$3</c:f>
              <c:numCache>
                <c:formatCode>###0%</c:formatCode>
                <c:ptCount val="1"/>
                <c:pt idx="0">
                  <c:v>0.42097619419445581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83-4697-9E30-6A60274A53F4}"/>
            </c:ext>
          </c:extLst>
        </c:ser>
        <c:ser>
          <c:idx val="1"/>
          <c:order val="1"/>
          <c:tx>
            <c:strRef>
              <c:f>'P10'!$B$4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'P10'!$C$4</c:f>
              <c:numCache>
                <c:formatCode>###0%</c:formatCode>
                <c:ptCount val="1"/>
                <c:pt idx="0">
                  <c:v>0.51173902987636644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83-4697-9E30-6A60274A53F4}"/>
            </c:ext>
          </c:extLst>
        </c:ser>
        <c:ser>
          <c:idx val="2"/>
          <c:order val="2"/>
          <c:tx>
            <c:strRef>
              <c:f>'P10'!$B$5</c:f>
              <c:strCache>
                <c:ptCount val="1"/>
                <c:pt idx="0">
                  <c:v>menor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'P10'!$C$5</c:f>
              <c:numCache>
                <c:formatCode>###0%</c:formatCode>
                <c:ptCount val="1"/>
                <c:pt idx="0">
                  <c:v>6.7284775929181806E-2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83-4697-9E30-6A60274A5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38080712"/>
        <c:axId val="338081104"/>
      </c:barChart>
      <c:catAx>
        <c:axId val="338080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8081104"/>
        <c:crosses val="autoZero"/>
        <c:auto val="1"/>
        <c:lblAlgn val="ctr"/>
        <c:lblOffset val="100"/>
        <c:noMultiLvlLbl val="0"/>
      </c:catAx>
      <c:valAx>
        <c:axId val="338081104"/>
        <c:scaling>
          <c:orientation val="minMax"/>
          <c:max val="1"/>
        </c:scaling>
        <c:delete val="1"/>
        <c:axPos val="b"/>
        <c:numFmt formatCode="###0%" sourceLinked="1"/>
        <c:majorTickMark val="none"/>
        <c:minorTickMark val="none"/>
        <c:tickLblPos val="nextTo"/>
        <c:crossAx val="33808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51662292213473"/>
          <c:y val="0.69205050861179662"/>
          <c:w val="0.61096653543307089"/>
          <c:h val="0.18854650631357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7028112449799196"/>
          <c:w val="0.93888888888888888"/>
          <c:h val="0.48315365398602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93-4E60-AE14-3F0ADDBA79F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93-4E60-AE14-3F0ADDBA79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93-4E60-AE14-3F0ADDBA79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93-4E60-AE14-3F0ADDBA79F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93-4E60-AE14-3F0ADDBA79F9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93-4E60-AE14-3F0ADDBA79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'P12'!$B$277:$B$282</c:f>
              <c:strCache>
                <c:ptCount val="6"/>
                <c:pt idx="0">
                  <c:v>sim... neste ano de 2016</c:v>
                </c:pt>
                <c:pt idx="1">
                  <c:v>sim... em até 2 anos</c:v>
                </c:pt>
                <c:pt idx="2">
                  <c:v>sim... em prazo superior a 2 anos</c:v>
                </c:pt>
                <c:pt idx="3">
                  <c:v>sim... em prazo não definido</c:v>
                </c:pt>
                <c:pt idx="4">
                  <c:v>não pretende abrir um negócio</c:v>
                </c:pt>
                <c:pt idx="5">
                  <c:v>não sabe se vai ou não abrir um negócio</c:v>
                </c:pt>
              </c:strCache>
            </c:strRef>
          </c:cat>
          <c:val>
            <c:numRef>
              <c:f>'P12'!$C$277:$C$282</c:f>
              <c:numCache>
                <c:formatCode>###0%</c:formatCode>
                <c:ptCount val="6"/>
                <c:pt idx="0">
                  <c:v>0.26428575941124249</c:v>
                </c:pt>
                <c:pt idx="1">
                  <c:v>0.32933949845151006</c:v>
                </c:pt>
                <c:pt idx="2">
                  <c:v>0.11273126632516942</c:v>
                </c:pt>
                <c:pt idx="3">
                  <c:v>0.16722860360052702</c:v>
                </c:pt>
                <c:pt idx="4">
                  <c:v>9.1526274435069763E-2</c:v>
                </c:pt>
                <c:pt idx="5">
                  <c:v>3.488859777648623E-2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493-4E60-AE14-3F0ADDBA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8081888"/>
        <c:axId val="338082280"/>
      </c:barChart>
      <c:catAx>
        <c:axId val="3380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8082280"/>
        <c:crosses val="autoZero"/>
        <c:auto val="1"/>
        <c:lblAlgn val="ctr"/>
        <c:lblOffset val="100"/>
        <c:noMultiLvlLbl val="0"/>
      </c:catAx>
      <c:valAx>
        <c:axId val="33808228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808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28769017980636E-2"/>
          <c:y val="0.17012858555885263"/>
          <c:w val="0.93914246196403872"/>
          <c:h val="0.67972958869755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C4-4CF2-BA50-064DB37B00D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C4-4CF2-BA50-064DB37B00D3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C4-4CF2-BA50-064DB37B00D3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C4-4CF2-BA50-064DB37B0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'P11 Frequências'!$C$33:$C$43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'P11 Frequências'!$D$33:$D$43</c:f>
              <c:numCache>
                <c:formatCode>0%</c:formatCode>
                <c:ptCount val="11"/>
                <c:pt idx="0">
                  <c:v>3.4969071938761698E-2</c:v>
                </c:pt>
                <c:pt idx="1">
                  <c:v>1.04684522570999E-3</c:v>
                </c:pt>
                <c:pt idx="2">
                  <c:v>2.7064703786305599E-3</c:v>
                </c:pt>
                <c:pt idx="3">
                  <c:v>1.36988106301985E-2</c:v>
                </c:pt>
                <c:pt idx="4">
                  <c:v>4.6027858315008403E-3</c:v>
                </c:pt>
                <c:pt idx="5">
                  <c:v>5.3442744991511797E-2</c:v>
                </c:pt>
                <c:pt idx="6">
                  <c:v>4.5457086170529501E-2</c:v>
                </c:pt>
                <c:pt idx="7">
                  <c:v>0.14894378663878199</c:v>
                </c:pt>
                <c:pt idx="8">
                  <c:v>0.23932688375010699</c:v>
                </c:pt>
                <c:pt idx="9">
                  <c:v>0.11411252439337199</c:v>
                </c:pt>
                <c:pt idx="10">
                  <c:v>0.34169299005089598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C4-4CF2-BA50-064DB37B0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338083064"/>
        <c:axId val="338083456"/>
      </c:barChart>
      <c:catAx>
        <c:axId val="33808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8083456"/>
        <c:crosses val="autoZero"/>
        <c:auto val="1"/>
        <c:lblAlgn val="ctr"/>
        <c:lblOffset val="100"/>
        <c:noMultiLvlLbl val="0"/>
      </c:catAx>
      <c:valAx>
        <c:axId val="338083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808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6E-4E00-8143-8BF7ACE2E58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6E-4E00-8143-8BF7ACE2E58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'P13'!$B$194:$B$195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'P13'!$C$194:$C$195</c:f>
              <c:numCache>
                <c:formatCode>###0%</c:formatCode>
                <c:ptCount val="2"/>
                <c:pt idx="0">
                  <c:v>0.75350620346325614</c:v>
                </c:pt>
                <c:pt idx="1">
                  <c:v>0.24649379653674541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6E-4E00-8143-8BF7ACE2E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56783104839387"/>
          <c:y val="2.9603999358332782E-2"/>
          <c:w val="0.19867888107810761"/>
          <c:h val="0.94079200128333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'P3'!$B$401:$B$409</c:f>
              <c:strCache>
                <c:ptCount val="9"/>
                <c:pt idx="0">
                  <c:v>indicação de outro empresário ou amigo</c:v>
                </c:pt>
                <c:pt idx="1">
                  <c:v>contato do Sebrae (alguém do Sebrae ligou ou enviou e-mail)</c:v>
                </c:pt>
                <c:pt idx="2">
                  <c:v>pela participação em outros projetos do Sebrae</c:v>
                </c:pt>
                <c:pt idx="3">
                  <c:v>visita aos pontos de atendimento/ unidades do Sebrae</c:v>
                </c:pt>
                <c:pt idx="4">
                  <c:v>site do Sebrae</c:v>
                </c:pt>
                <c:pt idx="5">
                  <c:v>participação em feiras ou eventos</c:v>
                </c:pt>
                <c:pt idx="6">
                  <c:v>outros sites da internet/ redes sociais</c:v>
                </c:pt>
                <c:pt idx="7">
                  <c:v>propaganda em TV/ rádio</c:v>
                </c:pt>
                <c:pt idx="8">
                  <c:v>outros</c:v>
                </c:pt>
              </c:strCache>
            </c:strRef>
          </c:cat>
          <c:val>
            <c:numRef>
              <c:f>'P3'!$C$401:$C$409</c:f>
              <c:numCache>
                <c:formatCode>###0%</c:formatCode>
                <c:ptCount val="9"/>
                <c:pt idx="0">
                  <c:v>0.54927546823368745</c:v>
                </c:pt>
                <c:pt idx="1">
                  <c:v>8.8170467089756149E-2</c:v>
                </c:pt>
                <c:pt idx="2">
                  <c:v>8.7533700002840498E-2</c:v>
                </c:pt>
                <c:pt idx="3">
                  <c:v>7.2829940970963347E-2</c:v>
                </c:pt>
                <c:pt idx="4">
                  <c:v>4.913934638174991E-2</c:v>
                </c:pt>
                <c:pt idx="5">
                  <c:v>2.6518089539963638E-2</c:v>
                </c:pt>
                <c:pt idx="6">
                  <c:v>1.7056639161038372E-2</c:v>
                </c:pt>
                <c:pt idx="7">
                  <c:v>1.5579684997590914E-2</c:v>
                </c:pt>
                <c:pt idx="8">
                  <c:v>9.389666362240065E-2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ED-4421-8ABF-5E71E3163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333275048"/>
        <c:axId val="333275440"/>
      </c:barChart>
      <c:catAx>
        <c:axId val="333275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3275440"/>
        <c:crosses val="autoZero"/>
        <c:auto val="1"/>
        <c:lblAlgn val="ctr"/>
        <c:lblOffset val="100"/>
        <c:noMultiLvlLbl val="0"/>
      </c:catAx>
      <c:valAx>
        <c:axId val="33327544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3327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85-466B-9B23-005C3BD81A8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85-466B-9B23-005C3BD81A8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'P14'!$B$180:$B$181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'P14'!$C$180:$C$181</c:f>
              <c:numCache>
                <c:formatCode>###0%</c:formatCode>
                <c:ptCount val="2"/>
                <c:pt idx="0">
                  <c:v>0.71844030873823461</c:v>
                </c:pt>
                <c:pt idx="1">
                  <c:v>0.28155969126176661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85-466B-9B23-005C3BD81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A-40E2-8C47-1E8115FC831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A-40E2-8C47-1E8115FC83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'P15'!$B$3:$B$4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'P15'!$C$3:$C$4</c:f>
              <c:numCache>
                <c:formatCode>###0.0%</c:formatCode>
                <c:ptCount val="2"/>
                <c:pt idx="0">
                  <c:v>0.90890442664998194</c:v>
                </c:pt>
                <c:pt idx="1">
                  <c:v>9.1095573350019526E-2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7A-40E2-8C47-1E8115FC8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7913554803508"/>
          <c:y val="0.19713342156652974"/>
          <c:w val="0.55800529265195953"/>
          <c:h val="0.6613784839445595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87-49D4-9782-1F8D35C607D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87-49D4-9782-1F8D35C607D3}"/>
              </c:ext>
            </c:extLst>
          </c:dPt>
          <c:dLbls>
            <c:dLbl>
              <c:idx val="0"/>
              <c:layout>
                <c:manualLayout>
                  <c:x val="-0.15814115654729291"/>
                  <c:y val="-8.189100359620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487-49D4-9782-1F8D35C607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473037140343014"/>
                  <c:y val="8.189100359620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487-49D4-9782-1F8D35C607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'P9'!$B$3:$B$4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'P9'!$C$3:$C$4</c:f>
              <c:numCache>
                <c:formatCode>###0%</c:formatCode>
                <c:ptCount val="2"/>
                <c:pt idx="0">
                  <c:v>0.84664119314934638</c:v>
                </c:pt>
                <c:pt idx="1">
                  <c:v>0.15335880685065331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87-49D4-9782-1F8D35C60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98705208979153"/>
          <c:y val="0.13489448645794708"/>
          <c:w val="0.25496087319721872"/>
          <c:h val="0.5282070739823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pt-BR" sz="20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E1-4FE3-8727-1E6BC0A1B00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E1-4FE3-8727-1E6BC0A1B000}"/>
              </c:ext>
            </c:extLst>
          </c:dPt>
          <c:dLbls>
            <c:dLbl>
              <c:idx val="0"/>
              <c:layout>
                <c:manualLayout>
                  <c:x val="0.10833333333333334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E1-4FE3-8727-1E6BC0A1B0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6111111111111166E-2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4E1-4FE3-8727-1E6BC0A1B0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'[gra´ficos_v1.xlsx]P9'!$B$191:$C$191</c:f>
              <c:numCache>
                <c:formatCode>0%</c:formatCode>
                <c:ptCount val="2"/>
                <c:pt idx="0">
                  <c:v>0.87358687683415248</c:v>
                </c:pt>
                <c:pt idx="1">
                  <c:v>0.1264131231658476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E1-4FE3-8727-1E6BC0A1B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39920703339012E-2"/>
          <c:y val="0.22254152940351862"/>
          <c:w val="0.92549455972337102"/>
          <c:h val="0.59730283256431782"/>
        </c:manualLayout>
      </c:layout>
      <c:lineChart>
        <c:grouping val="standard"/>
        <c:varyColors val="0"/>
        <c:ser>
          <c:idx val="0"/>
          <c:order val="0"/>
          <c:tx>
            <c:strRef>
              <c:f>'P9'!$B$211</c:f>
              <c:strCache>
                <c:ptCount val="1"/>
                <c:pt idx="0">
                  <c:v>2015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'P9'!$C$210:$H$210</c:f>
              <c:strCache>
                <c:ptCount val="6"/>
                <c:pt idx="0">
                  <c:v>Empregado</c:v>
                </c:pt>
                <c:pt idx="1">
                  <c:v>Serv. Público</c:v>
                </c:pt>
                <c:pt idx="2">
                  <c:v>Aposentado</c:v>
                </c:pt>
                <c:pt idx="3">
                  <c:v>Estudante</c:v>
                </c:pt>
                <c:pt idx="4">
                  <c:v>Autônomo*</c:v>
                </c:pt>
                <c:pt idx="5">
                  <c:v>Desempregado</c:v>
                </c:pt>
              </c:strCache>
            </c:strRef>
          </c:cat>
          <c:val>
            <c:numRef>
              <c:f>'P9'!$C$211:$H$211</c:f>
              <c:numCache>
                <c:formatCode>0%</c:formatCode>
                <c:ptCount val="6"/>
                <c:pt idx="0">
                  <c:v>0.9</c:v>
                </c:pt>
                <c:pt idx="1">
                  <c:v>0.87</c:v>
                </c:pt>
                <c:pt idx="2">
                  <c:v>0.76</c:v>
                </c:pt>
                <c:pt idx="3">
                  <c:v>0.88</c:v>
                </c:pt>
                <c:pt idx="4">
                  <c:v>0.79</c:v>
                </c:pt>
                <c:pt idx="5">
                  <c:v>0.76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A9B-46B4-9780-D60D5E8C2C1D}"/>
            </c:ext>
          </c:extLst>
        </c:ser>
        <c:ser>
          <c:idx val="1"/>
          <c:order val="1"/>
          <c:tx>
            <c:strRef>
              <c:f>'P9'!$B$212</c:f>
              <c:strCache>
                <c:ptCount val="1"/>
                <c:pt idx="0">
                  <c:v>2014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2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'P9'!$C$210:$H$210</c:f>
              <c:strCache>
                <c:ptCount val="6"/>
                <c:pt idx="0">
                  <c:v>Empregado</c:v>
                </c:pt>
                <c:pt idx="1">
                  <c:v>Serv. Público</c:v>
                </c:pt>
                <c:pt idx="2">
                  <c:v>Aposentado</c:v>
                </c:pt>
                <c:pt idx="3">
                  <c:v>Estudante</c:v>
                </c:pt>
                <c:pt idx="4">
                  <c:v>Autônomo*</c:v>
                </c:pt>
                <c:pt idx="5">
                  <c:v>Desempregado</c:v>
                </c:pt>
              </c:strCache>
            </c:strRef>
          </c:cat>
          <c:val>
            <c:numRef>
              <c:f>'P9'!$C$212:$H$212</c:f>
              <c:numCache>
                <c:formatCode>0%</c:formatCode>
                <c:ptCount val="6"/>
                <c:pt idx="0">
                  <c:v>0.89400000000000002</c:v>
                </c:pt>
                <c:pt idx="1">
                  <c:v>0.84499999999999997</c:v>
                </c:pt>
                <c:pt idx="2">
                  <c:v>0.625</c:v>
                </c:pt>
                <c:pt idx="3">
                  <c:v>0.73099999999999998</c:v>
                </c:pt>
                <c:pt idx="4">
                  <c:v>0.83299999999999996</c:v>
                </c:pt>
                <c:pt idx="5">
                  <c:v>0.60599999999999998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A9B-46B4-9780-D60D5E8C2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875440"/>
        <c:axId val="338875832"/>
      </c:lineChart>
      <c:catAx>
        <c:axId val="33887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8875832"/>
        <c:crosses val="autoZero"/>
        <c:auto val="1"/>
        <c:lblAlgn val="ctr"/>
        <c:lblOffset val="100"/>
        <c:noMultiLvlLbl val="0"/>
      </c:catAx>
      <c:valAx>
        <c:axId val="338875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887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038938529228076E-2"/>
          <c:y val="0.56742227417397872"/>
          <c:w val="0.22454631217217769"/>
          <c:h val="0.15113668548396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t-BR"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424226105191E-2"/>
          <c:y val="0.19450376115216417"/>
          <c:w val="0.96687920952029505"/>
          <c:h val="0.66550436990598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C6E-438D-92E6-06220085D98A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C6E-438D-92E6-06220085D98A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C6E-438D-92E6-06220085D98A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C6E-438D-92E6-06220085D98A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C6E-438D-92E6-06220085D98A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C6E-438D-92E6-06220085D98A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C6E-438D-92E6-06220085D98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6E-438D-92E6-06220085D98A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C6E-438D-92E6-06220085D98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6E-438D-92E6-06220085D98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C6E-438D-92E6-06220085D98A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6E-438D-92E6-06220085D98A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C6E-438D-92E6-06220085D98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9E-4FE3-8F5F-3C49EA98A1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'[gra´ficos_v1.xlsx]P9'!$B$222:$B$248</c:f>
              <c:strCache>
                <c:ptCount val="27"/>
                <c:pt idx="0">
                  <c:v>TO</c:v>
                </c:pt>
                <c:pt idx="1">
                  <c:v>RR</c:v>
                </c:pt>
                <c:pt idx="2">
                  <c:v>PA</c:v>
                </c:pt>
                <c:pt idx="3">
                  <c:v>RO</c:v>
                </c:pt>
                <c:pt idx="4">
                  <c:v>PI</c:v>
                </c:pt>
                <c:pt idx="5">
                  <c:v>PB</c:v>
                </c:pt>
                <c:pt idx="6">
                  <c:v>MT</c:v>
                </c:pt>
                <c:pt idx="7">
                  <c:v>SC</c:v>
                </c:pt>
                <c:pt idx="8">
                  <c:v>MA</c:v>
                </c:pt>
                <c:pt idx="9">
                  <c:v>AC</c:v>
                </c:pt>
                <c:pt idx="10">
                  <c:v>AL</c:v>
                </c:pt>
                <c:pt idx="11">
                  <c:v>MS</c:v>
                </c:pt>
                <c:pt idx="12">
                  <c:v>SE</c:v>
                </c:pt>
                <c:pt idx="13">
                  <c:v>GO</c:v>
                </c:pt>
                <c:pt idx="14">
                  <c:v>AP</c:v>
                </c:pt>
                <c:pt idx="15">
                  <c:v>MG</c:v>
                </c:pt>
                <c:pt idx="16">
                  <c:v>AM</c:v>
                </c:pt>
                <c:pt idx="17">
                  <c:v>PR</c:v>
                </c:pt>
                <c:pt idx="18">
                  <c:v>RN</c:v>
                </c:pt>
                <c:pt idx="19">
                  <c:v>CE</c:v>
                </c:pt>
                <c:pt idx="20">
                  <c:v>BA</c:v>
                </c:pt>
                <c:pt idx="21">
                  <c:v>ES</c:v>
                </c:pt>
                <c:pt idx="22">
                  <c:v>RS</c:v>
                </c:pt>
                <c:pt idx="23">
                  <c:v>PE</c:v>
                </c:pt>
                <c:pt idx="24">
                  <c:v>SP</c:v>
                </c:pt>
                <c:pt idx="25">
                  <c:v>RJ</c:v>
                </c:pt>
                <c:pt idx="26">
                  <c:v>DF</c:v>
                </c:pt>
              </c:strCache>
            </c:strRef>
          </c:cat>
          <c:val>
            <c:numRef>
              <c:f>'[gra´ficos_v1.xlsx]P9'!$C$222:$C$248</c:f>
              <c:numCache>
                <c:formatCode>0</c:formatCode>
                <c:ptCount val="27"/>
                <c:pt idx="0">
                  <c:v>100</c:v>
                </c:pt>
                <c:pt idx="1">
                  <c:v>100</c:v>
                </c:pt>
                <c:pt idx="2">
                  <c:v>95.918367346938794</c:v>
                </c:pt>
                <c:pt idx="3">
                  <c:v>95.8333333333333</c:v>
                </c:pt>
                <c:pt idx="4">
                  <c:v>95.5555555555556</c:v>
                </c:pt>
                <c:pt idx="5">
                  <c:v>95.454545454545496</c:v>
                </c:pt>
                <c:pt idx="6">
                  <c:v>95.161290322580598</c:v>
                </c:pt>
                <c:pt idx="7">
                  <c:v>94.736842105263193</c:v>
                </c:pt>
                <c:pt idx="8">
                  <c:v>94.4444444444445</c:v>
                </c:pt>
                <c:pt idx="9">
                  <c:v>94.4444444444444</c:v>
                </c:pt>
                <c:pt idx="10">
                  <c:v>93.548387096774206</c:v>
                </c:pt>
                <c:pt idx="11">
                  <c:v>92.857142857142804</c:v>
                </c:pt>
                <c:pt idx="12">
                  <c:v>92.682926829268297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89.552238805970205</c:v>
                </c:pt>
                <c:pt idx="17">
                  <c:v>88.8888888888889</c:v>
                </c:pt>
                <c:pt idx="18">
                  <c:v>87.272727272727295</c:v>
                </c:pt>
                <c:pt idx="19">
                  <c:v>87.096774193548399</c:v>
                </c:pt>
                <c:pt idx="20">
                  <c:v>84.4444444444444</c:v>
                </c:pt>
                <c:pt idx="21">
                  <c:v>84.415584415584405</c:v>
                </c:pt>
                <c:pt idx="22">
                  <c:v>76.3888888888889</c:v>
                </c:pt>
                <c:pt idx="23">
                  <c:v>72.368421052631604</c:v>
                </c:pt>
                <c:pt idx="24">
                  <c:v>71.875</c:v>
                </c:pt>
                <c:pt idx="25">
                  <c:v>71.212121212121204</c:v>
                </c:pt>
                <c:pt idx="26">
                  <c:v>64.516129032258107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C6E-438D-92E6-06220085D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338876616"/>
        <c:axId val="157208840"/>
      </c:barChart>
      <c:catAx>
        <c:axId val="33887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57208840"/>
        <c:crosses val="autoZero"/>
        <c:auto val="1"/>
        <c:lblAlgn val="ctr"/>
        <c:lblOffset val="100"/>
        <c:noMultiLvlLbl val="0"/>
      </c:catAx>
      <c:valAx>
        <c:axId val="15720884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38876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395239852491E-2"/>
          <c:y val="0.18279568418498621"/>
          <c:w val="0.96687920952029505"/>
          <c:h val="0.66550436990598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4B3-48B9-87CC-90C8971049D6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B3-48B9-87CC-90C8971049D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B3-48B9-87CC-90C8971049D6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4B3-48B9-87CC-90C8971049D6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4B3-48B9-87CC-90C8971049D6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4B3-48B9-87CC-90C8971049D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4B3-48B9-87CC-90C8971049D6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4B3-48B9-87CC-90C8971049D6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4B3-48B9-87CC-90C8971049D6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4B3-48B9-87CC-90C8971049D6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44B3-48B9-87CC-90C8971049D6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B3-48B9-87CC-90C8971049D6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4B3-48B9-87CC-90C8971049D6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4B3-48B9-87CC-90C897104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'P9'!$B$253:$B$279</c:f>
              <c:strCache>
                <c:ptCount val="27"/>
                <c:pt idx="0">
                  <c:v>TO</c:v>
                </c:pt>
                <c:pt idx="1">
                  <c:v>RR</c:v>
                </c:pt>
                <c:pt idx="2">
                  <c:v>PA</c:v>
                </c:pt>
                <c:pt idx="3">
                  <c:v>RO</c:v>
                </c:pt>
                <c:pt idx="4">
                  <c:v>AC</c:v>
                </c:pt>
                <c:pt idx="5">
                  <c:v>AP</c:v>
                </c:pt>
                <c:pt idx="6">
                  <c:v>AM</c:v>
                </c:pt>
                <c:pt idx="7">
                  <c:v>PI</c:v>
                </c:pt>
                <c:pt idx="8">
                  <c:v>PB</c:v>
                </c:pt>
                <c:pt idx="9">
                  <c:v>MA</c:v>
                </c:pt>
                <c:pt idx="10">
                  <c:v>AL</c:v>
                </c:pt>
                <c:pt idx="11">
                  <c:v>SE</c:v>
                </c:pt>
                <c:pt idx="12">
                  <c:v>RN</c:v>
                </c:pt>
                <c:pt idx="13">
                  <c:v>CE</c:v>
                </c:pt>
                <c:pt idx="14">
                  <c:v>BA</c:v>
                </c:pt>
                <c:pt idx="15">
                  <c:v>PE</c:v>
                </c:pt>
                <c:pt idx="16">
                  <c:v>MT</c:v>
                </c:pt>
                <c:pt idx="17">
                  <c:v>MS</c:v>
                </c:pt>
                <c:pt idx="18">
                  <c:v>GO</c:v>
                </c:pt>
                <c:pt idx="19">
                  <c:v>DF</c:v>
                </c:pt>
                <c:pt idx="20">
                  <c:v>SC</c:v>
                </c:pt>
                <c:pt idx="21">
                  <c:v>PR</c:v>
                </c:pt>
                <c:pt idx="22">
                  <c:v>RS</c:v>
                </c:pt>
                <c:pt idx="23">
                  <c:v>MG</c:v>
                </c:pt>
                <c:pt idx="24">
                  <c:v>ES</c:v>
                </c:pt>
                <c:pt idx="25">
                  <c:v>SP</c:v>
                </c:pt>
                <c:pt idx="26">
                  <c:v>RJ</c:v>
                </c:pt>
              </c:strCache>
            </c:strRef>
          </c:cat>
          <c:val>
            <c:numRef>
              <c:f>'P9'!$C$253:$C$279</c:f>
              <c:numCache>
                <c:formatCode>0</c:formatCode>
                <c:ptCount val="27"/>
                <c:pt idx="0">
                  <c:v>100</c:v>
                </c:pt>
                <c:pt idx="1">
                  <c:v>100</c:v>
                </c:pt>
                <c:pt idx="2">
                  <c:v>95.918367346938794</c:v>
                </c:pt>
                <c:pt idx="3">
                  <c:v>95.8333333333333</c:v>
                </c:pt>
                <c:pt idx="4">
                  <c:v>94.4444444444444</c:v>
                </c:pt>
                <c:pt idx="5">
                  <c:v>90</c:v>
                </c:pt>
                <c:pt idx="6">
                  <c:v>89.552238805970205</c:v>
                </c:pt>
                <c:pt idx="7">
                  <c:v>95.5555555555556</c:v>
                </c:pt>
                <c:pt idx="8">
                  <c:v>95.454545454545496</c:v>
                </c:pt>
                <c:pt idx="9">
                  <c:v>94.4444444444445</c:v>
                </c:pt>
                <c:pt idx="10">
                  <c:v>93.548387096774206</c:v>
                </c:pt>
                <c:pt idx="11">
                  <c:v>92.682926829268297</c:v>
                </c:pt>
                <c:pt idx="12">
                  <c:v>87.272727272727295</c:v>
                </c:pt>
                <c:pt idx="13">
                  <c:v>87.096774193548399</c:v>
                </c:pt>
                <c:pt idx="14">
                  <c:v>84.4444444444444</c:v>
                </c:pt>
                <c:pt idx="15">
                  <c:v>72.368421052631604</c:v>
                </c:pt>
                <c:pt idx="16">
                  <c:v>95.161290322580598</c:v>
                </c:pt>
                <c:pt idx="17">
                  <c:v>92.857142857142804</c:v>
                </c:pt>
                <c:pt idx="18">
                  <c:v>90</c:v>
                </c:pt>
                <c:pt idx="19">
                  <c:v>64.516129032258107</c:v>
                </c:pt>
                <c:pt idx="20">
                  <c:v>94.736842105263193</c:v>
                </c:pt>
                <c:pt idx="21">
                  <c:v>88.8888888888889</c:v>
                </c:pt>
                <c:pt idx="22">
                  <c:v>76.3888888888889</c:v>
                </c:pt>
                <c:pt idx="23">
                  <c:v>90</c:v>
                </c:pt>
                <c:pt idx="24">
                  <c:v>84.415584415584405</c:v>
                </c:pt>
                <c:pt idx="25">
                  <c:v>71.875</c:v>
                </c:pt>
                <c:pt idx="26">
                  <c:v>71.212121212121204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4B3-48B9-87CC-90C897104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157209624"/>
        <c:axId val="157210016"/>
      </c:barChart>
      <c:catAx>
        <c:axId val="15720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57210016"/>
        <c:crosses val="autoZero"/>
        <c:auto val="1"/>
        <c:lblAlgn val="ctr"/>
        <c:lblOffset val="100"/>
        <c:noMultiLvlLbl val="0"/>
      </c:catAx>
      <c:valAx>
        <c:axId val="1572100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209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'P10'!$B$3</c:f>
              <c:strCache>
                <c:ptCount val="1"/>
                <c:pt idx="0">
                  <c:v>maior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'P10'!$C$3</c:f>
              <c:numCache>
                <c:formatCode>###0%</c:formatCode>
                <c:ptCount val="1"/>
                <c:pt idx="0">
                  <c:v>0.42097619419445581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77-46E4-94BA-6EDC62402429}"/>
            </c:ext>
          </c:extLst>
        </c:ser>
        <c:ser>
          <c:idx val="1"/>
          <c:order val="1"/>
          <c:tx>
            <c:strRef>
              <c:f>'P10'!$B$4</c:f>
              <c:strCache>
                <c:ptCount val="1"/>
                <c:pt idx="0">
                  <c:v>igual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'P10'!$C$4</c:f>
              <c:numCache>
                <c:formatCode>###0%</c:formatCode>
                <c:ptCount val="1"/>
                <c:pt idx="0">
                  <c:v>0.51173902987636644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77-46E4-94BA-6EDC62402429}"/>
            </c:ext>
          </c:extLst>
        </c:ser>
        <c:ser>
          <c:idx val="2"/>
          <c:order val="2"/>
          <c:tx>
            <c:strRef>
              <c:f>'P10'!$B$5</c:f>
              <c:strCache>
                <c:ptCount val="1"/>
                <c:pt idx="0">
                  <c:v>menor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88888888888888E-2"/>
                  <c:y val="-1.3266998341625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92D-407E-A734-9C5039BC08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'P10'!$C$5</c:f>
              <c:numCache>
                <c:formatCode>###0%</c:formatCode>
                <c:ptCount val="1"/>
                <c:pt idx="0">
                  <c:v>6.7284775929181806E-2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77-46E4-94BA-6EDC62402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334154640"/>
        <c:axId val="157210800"/>
      </c:barChart>
      <c:catAx>
        <c:axId val="334154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210800"/>
        <c:crosses val="autoZero"/>
        <c:auto val="1"/>
        <c:lblAlgn val="ctr"/>
        <c:lblOffset val="100"/>
        <c:noMultiLvlLbl val="0"/>
      </c:catAx>
      <c:valAx>
        <c:axId val="157210800"/>
        <c:scaling>
          <c:orientation val="minMax"/>
          <c:max val="1"/>
        </c:scaling>
        <c:delete val="1"/>
        <c:axPos val="b"/>
        <c:numFmt formatCode="###0%" sourceLinked="1"/>
        <c:majorTickMark val="none"/>
        <c:minorTickMark val="none"/>
        <c:tickLblPos val="nextTo"/>
        <c:crossAx val="33415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51662292213473"/>
          <c:y val="0.69205050861179662"/>
          <c:w val="0.61096653543307089"/>
          <c:h val="0.18854650631357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28769017980636E-2"/>
          <c:y val="0.17012858555885263"/>
          <c:w val="0.93914246196403872"/>
          <c:h val="0.67972958869755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F1-4106-9B30-109E91D8F02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F1-4106-9B30-109E91D8F02B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F1-4106-9B30-109E91D8F02B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F1-4106-9B30-109E91D8F0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'P11 Frequências'!$C$33:$C$43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'P11 Frequências'!$D$33:$D$43</c:f>
              <c:numCache>
                <c:formatCode>0%</c:formatCode>
                <c:ptCount val="11"/>
                <c:pt idx="0">
                  <c:v>3.4969071938761698E-2</c:v>
                </c:pt>
                <c:pt idx="1">
                  <c:v>1.04684522570999E-3</c:v>
                </c:pt>
                <c:pt idx="2">
                  <c:v>2.7064703786305599E-3</c:v>
                </c:pt>
                <c:pt idx="3">
                  <c:v>1.36988106301985E-2</c:v>
                </c:pt>
                <c:pt idx="4">
                  <c:v>4.6027858315008403E-3</c:v>
                </c:pt>
                <c:pt idx="5">
                  <c:v>5.3442744991511797E-2</c:v>
                </c:pt>
                <c:pt idx="6">
                  <c:v>4.5457086170529501E-2</c:v>
                </c:pt>
                <c:pt idx="7">
                  <c:v>0.14894378663878199</c:v>
                </c:pt>
                <c:pt idx="8">
                  <c:v>0.23932688375010699</c:v>
                </c:pt>
                <c:pt idx="9">
                  <c:v>0.11411252439337199</c:v>
                </c:pt>
                <c:pt idx="10">
                  <c:v>0.34169299005089598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F1-4106-9B30-109E91D8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157211976"/>
        <c:axId val="157212368"/>
      </c:barChart>
      <c:catAx>
        <c:axId val="1572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57212368"/>
        <c:crosses val="autoZero"/>
        <c:auto val="1"/>
        <c:lblAlgn val="ctr"/>
        <c:lblOffset val="100"/>
        <c:noMultiLvlLbl val="0"/>
      </c:catAx>
      <c:valAx>
        <c:axId val="157212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721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'[gra´ficos_v1.xlsx]P11 MEAN'!$B$142:$B$148</c:f>
              <c:strCache>
                <c:ptCount val="7"/>
                <c:pt idx="0">
                  <c:v>fund. - incomp.</c:v>
                </c:pt>
                <c:pt idx="1">
                  <c:v>fund.- comp.</c:v>
                </c:pt>
                <c:pt idx="2">
                  <c:v>médio incomp.</c:v>
                </c:pt>
                <c:pt idx="3">
                  <c:v>médio comp.</c:v>
                </c:pt>
                <c:pt idx="4">
                  <c:v>superior incomp.</c:v>
                </c:pt>
                <c:pt idx="5">
                  <c:v>superior comp.</c:v>
                </c:pt>
                <c:pt idx="6">
                  <c:v>pós-graduação</c:v>
                </c:pt>
              </c:strCache>
            </c:strRef>
          </c:cat>
          <c:val>
            <c:numRef>
              <c:f>'[gra´ficos_v1.xlsx]P11 MEAN'!$C$142:$C$148</c:f>
              <c:numCache>
                <c:formatCode>0.0</c:formatCode>
                <c:ptCount val="7"/>
                <c:pt idx="0" formatCode="0">
                  <c:v>10</c:v>
                </c:pt>
                <c:pt idx="1">
                  <c:v>9.43</c:v>
                </c:pt>
                <c:pt idx="2">
                  <c:v>9.1999999999999993</c:v>
                </c:pt>
                <c:pt idx="3">
                  <c:v>8.84</c:v>
                </c:pt>
                <c:pt idx="4">
                  <c:v>7.97</c:v>
                </c:pt>
                <c:pt idx="5">
                  <c:v>7.84</c:v>
                </c:pt>
                <c:pt idx="6">
                  <c:v>7.52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CCF-411F-BAB4-EAD2DD8D7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272912"/>
        <c:axId val="340273304"/>
      </c:lineChart>
      <c:catAx>
        <c:axId val="3402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0273304"/>
        <c:crosses val="autoZero"/>
        <c:auto val="1"/>
        <c:lblAlgn val="ctr"/>
        <c:lblOffset val="100"/>
        <c:noMultiLvlLbl val="0"/>
      </c:catAx>
      <c:valAx>
        <c:axId val="3402733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402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1079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'$P4'!$B$503:$B$508</c:f>
              <c:strCache>
                <c:ptCount val="6"/>
                <c:pt idx="0">
                  <c:v>conhecer mais sobre empreendedorismo</c:v>
                </c:pt>
                <c:pt idx="1">
                  <c:v>melhorar meu negócio/ empresa</c:v>
                </c:pt>
                <c:pt idx="2">
                  <c:v>buscar conhecimento para abrir um negócio/ empresa</c:v>
                </c:pt>
                <c:pt idx="3">
                  <c:v>ampliar visão de mercado</c:v>
                </c:pt>
                <c:pt idx="4">
                  <c:v>crescimento/ aprimoramento/ desenvolvimento pessoal</c:v>
                </c:pt>
                <c:pt idx="5">
                  <c:v>aprender coisas novas/ capacitação</c:v>
                </c:pt>
              </c:strCache>
            </c:strRef>
          </c:cat>
          <c:val>
            <c:numRef>
              <c:f>'$P4'!$C$503:$C$508</c:f>
              <c:numCache>
                <c:formatCode>###0%</c:formatCode>
                <c:ptCount val="6"/>
                <c:pt idx="0">
                  <c:v>0.53212905854069037</c:v>
                </c:pt>
                <c:pt idx="1">
                  <c:v>0.29101758585011689</c:v>
                </c:pt>
                <c:pt idx="2">
                  <c:v>0.16587513453459446</c:v>
                </c:pt>
                <c:pt idx="3">
                  <c:v>0.14764416965561233</c:v>
                </c:pt>
                <c:pt idx="4">
                  <c:v>5.2092794830098377E-2</c:v>
                </c:pt>
                <c:pt idx="5">
                  <c:v>4.2579369158844235E-2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C0-40C4-8BC6-1D23A326C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276224"/>
        <c:axId val="333276616"/>
      </c:lineChart>
      <c:catAx>
        <c:axId val="3332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3276616"/>
        <c:crosses val="autoZero"/>
        <c:auto val="1"/>
        <c:lblAlgn val="ctr"/>
        <c:lblOffset val="100"/>
        <c:noMultiLvlLbl val="0"/>
      </c:catAx>
      <c:valAx>
        <c:axId val="33327661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3276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395239852491E-2"/>
          <c:y val="0.29091495134867723"/>
          <c:w val="0.96687920952029505"/>
          <c:h val="0.557385054657950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CF7-40AE-B6ED-79A50539EE5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F7-40AE-B6ED-79A50539EE5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CF7-40AE-B6ED-79A50539EE5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CF7-40AE-B6ED-79A50539EE5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CF7-40AE-B6ED-79A50539EE5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CF7-40AE-B6ED-79A50539EE5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CF7-40AE-B6ED-79A50539EE5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F7-40AE-B6ED-79A50539EE5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CF7-40AE-B6ED-79A50539EE5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CF7-40AE-B6ED-79A50539EE5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CF7-40AE-B6ED-79A50539EE5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CF7-40AE-B6ED-79A50539EE5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CF7-40AE-B6ED-79A50539EE58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CF7-40AE-B6ED-79A50539EE58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CF7-40AE-B6ED-79A50539EE5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CF7-40AE-B6ED-79A50539EE5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2CF7-40AE-B6ED-79A50539EE58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CF7-40AE-B6ED-79A50539EE58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2CF7-40AE-B6ED-79A50539EE5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2CF7-40AE-B6ED-79A50539EE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'[gra´ficos_v1.xlsx]P11 MEAN'!$B$156:$B$182</c:f>
              <c:strCache>
                <c:ptCount val="27"/>
                <c:pt idx="0">
                  <c:v>MA</c:v>
                </c:pt>
                <c:pt idx="1">
                  <c:v>AP</c:v>
                </c:pt>
                <c:pt idx="2">
                  <c:v>AM</c:v>
                </c:pt>
                <c:pt idx="3">
                  <c:v>PA</c:v>
                </c:pt>
                <c:pt idx="4">
                  <c:v>TO</c:v>
                </c:pt>
                <c:pt idx="5">
                  <c:v>AL</c:v>
                </c:pt>
                <c:pt idx="6">
                  <c:v>SE</c:v>
                </c:pt>
                <c:pt idx="7">
                  <c:v>PB</c:v>
                </c:pt>
                <c:pt idx="8">
                  <c:v>RN</c:v>
                </c:pt>
                <c:pt idx="9">
                  <c:v>MT</c:v>
                </c:pt>
                <c:pt idx="10">
                  <c:v>RJ</c:v>
                </c:pt>
                <c:pt idx="11">
                  <c:v>ES</c:v>
                </c:pt>
                <c:pt idx="12">
                  <c:v>GO</c:v>
                </c:pt>
                <c:pt idx="13">
                  <c:v>RO</c:v>
                </c:pt>
                <c:pt idx="14">
                  <c:v>MS</c:v>
                </c:pt>
                <c:pt idx="15">
                  <c:v>MG</c:v>
                </c:pt>
                <c:pt idx="16">
                  <c:v>CE</c:v>
                </c:pt>
                <c:pt idx="17">
                  <c:v>PI</c:v>
                </c:pt>
                <c:pt idx="18">
                  <c:v>SC</c:v>
                </c:pt>
                <c:pt idx="19">
                  <c:v>RS</c:v>
                </c:pt>
                <c:pt idx="20">
                  <c:v>PR</c:v>
                </c:pt>
                <c:pt idx="21">
                  <c:v>BA</c:v>
                </c:pt>
                <c:pt idx="22">
                  <c:v>PE</c:v>
                </c:pt>
                <c:pt idx="23">
                  <c:v>SP</c:v>
                </c:pt>
                <c:pt idx="24">
                  <c:v>RR</c:v>
                </c:pt>
                <c:pt idx="25">
                  <c:v>AC</c:v>
                </c:pt>
                <c:pt idx="26">
                  <c:v>DF</c:v>
                </c:pt>
              </c:strCache>
            </c:strRef>
          </c:cat>
          <c:val>
            <c:numRef>
              <c:f>'[gra´ficos_v1.xlsx]P11 MEAN'!$C$156:$C$182</c:f>
              <c:numCache>
                <c:formatCode>0.0</c:formatCode>
                <c:ptCount val="27"/>
                <c:pt idx="0">
                  <c:v>9.3333333333333357</c:v>
                </c:pt>
                <c:pt idx="1">
                  <c:v>9.3076923076923066</c:v>
                </c:pt>
                <c:pt idx="2">
                  <c:v>8.8285714285714274</c:v>
                </c:pt>
                <c:pt idx="3">
                  <c:v>8.8000000000000007</c:v>
                </c:pt>
                <c:pt idx="4">
                  <c:v>8.7142857142857135</c:v>
                </c:pt>
                <c:pt idx="5">
                  <c:v>8.6875</c:v>
                </c:pt>
                <c:pt idx="6">
                  <c:v>8.6521739130434785</c:v>
                </c:pt>
                <c:pt idx="7">
                  <c:v>8.5</c:v>
                </c:pt>
                <c:pt idx="8">
                  <c:v>8.4666666666666668</c:v>
                </c:pt>
                <c:pt idx="9">
                  <c:v>8.4444444444444464</c:v>
                </c:pt>
                <c:pt idx="10">
                  <c:v>8.3000000000000007</c:v>
                </c:pt>
                <c:pt idx="11">
                  <c:v>8.2941176470588225</c:v>
                </c:pt>
                <c:pt idx="12">
                  <c:v>8.1111111111111107</c:v>
                </c:pt>
                <c:pt idx="13">
                  <c:v>8.0833333333333339</c:v>
                </c:pt>
                <c:pt idx="14">
                  <c:v>8</c:v>
                </c:pt>
                <c:pt idx="15">
                  <c:v>7.947368421052631</c:v>
                </c:pt>
                <c:pt idx="16">
                  <c:v>7.9</c:v>
                </c:pt>
                <c:pt idx="17">
                  <c:v>7.8571428571428585</c:v>
                </c:pt>
                <c:pt idx="18">
                  <c:v>7.8000000000000007</c:v>
                </c:pt>
                <c:pt idx="19">
                  <c:v>7.4642857142857135</c:v>
                </c:pt>
                <c:pt idx="20">
                  <c:v>7.4444444444444438</c:v>
                </c:pt>
                <c:pt idx="21">
                  <c:v>7.4166666666666661</c:v>
                </c:pt>
                <c:pt idx="22">
                  <c:v>7.3000000000000007</c:v>
                </c:pt>
                <c:pt idx="23">
                  <c:v>7.2727272727272734</c:v>
                </c:pt>
                <c:pt idx="24">
                  <c:v>7.1999999999999993</c:v>
                </c:pt>
                <c:pt idx="25">
                  <c:v>6.875</c:v>
                </c:pt>
                <c:pt idx="26">
                  <c:v>6.15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2CF7-40AE-B6ED-79A50539E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340274088"/>
        <c:axId val="340274480"/>
      </c:barChart>
      <c:catAx>
        <c:axId val="34027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0274480"/>
        <c:crosses val="autoZero"/>
        <c:auto val="1"/>
        <c:lblAlgn val="ctr"/>
        <c:lblOffset val="100"/>
        <c:noMultiLvlLbl val="0"/>
      </c:catAx>
      <c:valAx>
        <c:axId val="3402744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40274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395239852491E-2"/>
          <c:y val="0.18279568418498621"/>
          <c:w val="0.96687920952029505"/>
          <c:h val="0.66550436990598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DA-4CEF-916C-D9175FD5E3D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DA-4CEF-916C-D9175FD5E3D7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DA-4CEF-916C-D9175FD5E3D7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DA-4CEF-916C-D9175FD5E3D7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DA-4CEF-916C-D9175FD5E3D7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6DA-4CEF-916C-D9175FD5E3D7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6DA-4CEF-916C-D9175FD5E3D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6DA-4CEF-916C-D9175FD5E3D7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6DA-4CEF-916C-D9175FD5E3D7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6DA-4CEF-916C-D9175FD5E3D7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6DA-4CEF-916C-D9175FD5E3D7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6DA-4CEF-916C-D9175FD5E3D7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6DA-4CEF-916C-D9175FD5E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'P11 MEAN'!$B$137:$B$163</c:f>
              <c:strCache>
                <c:ptCount val="27"/>
                <c:pt idx="0">
                  <c:v>AP</c:v>
                </c:pt>
                <c:pt idx="1">
                  <c:v>AM</c:v>
                </c:pt>
                <c:pt idx="2">
                  <c:v>PA</c:v>
                </c:pt>
                <c:pt idx="3">
                  <c:v>TO</c:v>
                </c:pt>
                <c:pt idx="4">
                  <c:v>RO</c:v>
                </c:pt>
                <c:pt idx="5">
                  <c:v>RR</c:v>
                </c:pt>
                <c:pt idx="6">
                  <c:v>AC</c:v>
                </c:pt>
                <c:pt idx="7">
                  <c:v>MA</c:v>
                </c:pt>
                <c:pt idx="8">
                  <c:v>AL</c:v>
                </c:pt>
                <c:pt idx="9">
                  <c:v>SE</c:v>
                </c:pt>
                <c:pt idx="10">
                  <c:v>PB</c:v>
                </c:pt>
                <c:pt idx="11">
                  <c:v>RN</c:v>
                </c:pt>
                <c:pt idx="12">
                  <c:v>CE</c:v>
                </c:pt>
                <c:pt idx="13">
                  <c:v>PI</c:v>
                </c:pt>
                <c:pt idx="14">
                  <c:v>BA</c:v>
                </c:pt>
                <c:pt idx="15">
                  <c:v>PE</c:v>
                </c:pt>
                <c:pt idx="16">
                  <c:v>MT</c:v>
                </c:pt>
                <c:pt idx="17">
                  <c:v>GO</c:v>
                </c:pt>
                <c:pt idx="18">
                  <c:v>MS</c:v>
                </c:pt>
                <c:pt idx="19">
                  <c:v>DF</c:v>
                </c:pt>
                <c:pt idx="20">
                  <c:v>SC</c:v>
                </c:pt>
                <c:pt idx="21">
                  <c:v>RS</c:v>
                </c:pt>
                <c:pt idx="22">
                  <c:v>PR</c:v>
                </c:pt>
                <c:pt idx="23">
                  <c:v>RJ</c:v>
                </c:pt>
                <c:pt idx="24">
                  <c:v>ES</c:v>
                </c:pt>
                <c:pt idx="25">
                  <c:v>MG</c:v>
                </c:pt>
                <c:pt idx="26">
                  <c:v>SP</c:v>
                </c:pt>
              </c:strCache>
            </c:strRef>
          </c:cat>
          <c:val>
            <c:numRef>
              <c:f>'P11 MEAN'!$C$137:$C$163</c:f>
              <c:numCache>
                <c:formatCode>0.0</c:formatCode>
                <c:ptCount val="27"/>
                <c:pt idx="0">
                  <c:v>9.3076923076923066</c:v>
                </c:pt>
                <c:pt idx="1">
                  <c:v>8.8285714285714274</c:v>
                </c:pt>
                <c:pt idx="2">
                  <c:v>8.8000000000000007</c:v>
                </c:pt>
                <c:pt idx="3">
                  <c:v>8.7142857142857135</c:v>
                </c:pt>
                <c:pt idx="4">
                  <c:v>8.0833333333333339</c:v>
                </c:pt>
                <c:pt idx="5">
                  <c:v>7.1999999999999993</c:v>
                </c:pt>
                <c:pt idx="6">
                  <c:v>6.875</c:v>
                </c:pt>
                <c:pt idx="7">
                  <c:v>9.3333333333333357</c:v>
                </c:pt>
                <c:pt idx="8">
                  <c:v>8.6875</c:v>
                </c:pt>
                <c:pt idx="9">
                  <c:v>8.6521739130434785</c:v>
                </c:pt>
                <c:pt idx="10">
                  <c:v>8.5</c:v>
                </c:pt>
                <c:pt idx="11">
                  <c:v>8.4666666666666668</c:v>
                </c:pt>
                <c:pt idx="12">
                  <c:v>7.9</c:v>
                </c:pt>
                <c:pt idx="13">
                  <c:v>7.8571428571428585</c:v>
                </c:pt>
                <c:pt idx="14">
                  <c:v>7.4166666666666661</c:v>
                </c:pt>
                <c:pt idx="15">
                  <c:v>7.3000000000000007</c:v>
                </c:pt>
                <c:pt idx="16">
                  <c:v>8.4444444444444464</c:v>
                </c:pt>
                <c:pt idx="17">
                  <c:v>8.1111111111111107</c:v>
                </c:pt>
                <c:pt idx="18">
                  <c:v>8</c:v>
                </c:pt>
                <c:pt idx="19">
                  <c:v>6.15</c:v>
                </c:pt>
                <c:pt idx="20">
                  <c:v>7.8000000000000007</c:v>
                </c:pt>
                <c:pt idx="21">
                  <c:v>7.4642857142857135</c:v>
                </c:pt>
                <c:pt idx="22">
                  <c:v>7.4444444444444438</c:v>
                </c:pt>
                <c:pt idx="23">
                  <c:v>8.3000000000000007</c:v>
                </c:pt>
                <c:pt idx="24">
                  <c:v>8.2941176470588225</c:v>
                </c:pt>
                <c:pt idx="25">
                  <c:v>7.947368421052631</c:v>
                </c:pt>
                <c:pt idx="26">
                  <c:v>7.2727272727272734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6DA-4CEF-916C-D9175FD5E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340275264"/>
        <c:axId val="340275656"/>
      </c:barChart>
      <c:catAx>
        <c:axId val="34027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0275656"/>
        <c:crosses val="autoZero"/>
        <c:auto val="1"/>
        <c:lblAlgn val="ctr"/>
        <c:lblOffset val="100"/>
        <c:noMultiLvlLbl val="0"/>
      </c:catAx>
      <c:valAx>
        <c:axId val="3402756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402752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7028112449799196"/>
          <c:w val="0.93888888888888888"/>
          <c:h val="0.48315365398602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E4-4C2D-A053-E51CC456222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E4-4C2D-A053-E51CC45622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E4-4C2D-A053-E51CC45622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E4-4C2D-A053-E51CC456222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E4-4C2D-A053-E51CC456222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E4-4C2D-A053-E51CC45622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'P12'!$B$277:$B$282</c:f>
              <c:strCache>
                <c:ptCount val="6"/>
                <c:pt idx="0">
                  <c:v>sim... neste ano de 2016</c:v>
                </c:pt>
                <c:pt idx="1">
                  <c:v>sim... em até 2 anos</c:v>
                </c:pt>
                <c:pt idx="2">
                  <c:v>sim... em prazo superior a 2 anos</c:v>
                </c:pt>
                <c:pt idx="3">
                  <c:v>sim... em prazo não definido</c:v>
                </c:pt>
                <c:pt idx="4">
                  <c:v>não pretende abrir um negócio</c:v>
                </c:pt>
                <c:pt idx="5">
                  <c:v>não sabe se vai ou não abrir um negócio</c:v>
                </c:pt>
              </c:strCache>
            </c:strRef>
          </c:cat>
          <c:val>
            <c:numRef>
              <c:f>'P12'!$C$277:$C$282</c:f>
              <c:numCache>
                <c:formatCode>###0%</c:formatCode>
                <c:ptCount val="6"/>
                <c:pt idx="0">
                  <c:v>0.26428575941124249</c:v>
                </c:pt>
                <c:pt idx="1">
                  <c:v>0.32933949845151006</c:v>
                </c:pt>
                <c:pt idx="2">
                  <c:v>0.11273126632516942</c:v>
                </c:pt>
                <c:pt idx="3">
                  <c:v>0.16722860360052702</c:v>
                </c:pt>
                <c:pt idx="4">
                  <c:v>9.1526274435069763E-2</c:v>
                </c:pt>
                <c:pt idx="5">
                  <c:v>3.488859777648623E-2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1E4-4C2D-A053-E51CC4562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0158888"/>
        <c:axId val="340159280"/>
      </c:barChart>
      <c:catAx>
        <c:axId val="34015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0159280"/>
        <c:crosses val="autoZero"/>
        <c:auto val="1"/>
        <c:lblAlgn val="ctr"/>
        <c:lblOffset val="100"/>
        <c:noMultiLvlLbl val="0"/>
      </c:catAx>
      <c:valAx>
        <c:axId val="34015928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015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43-48BC-8736-A46E5EF69F1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43-48BC-8736-A46E5EF69F1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'P13'!$B$194:$B$195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'P13'!$C$194:$C$195</c:f>
              <c:numCache>
                <c:formatCode>###0%</c:formatCode>
                <c:ptCount val="2"/>
                <c:pt idx="0">
                  <c:v>0.75350620346325614</c:v>
                </c:pt>
                <c:pt idx="1">
                  <c:v>0.24649379653674541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E43-48BC-8736-A46E5EF69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B8-45AC-98F3-4655DCC122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B8-45AC-98F3-4655DCC1220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'P14'!$B$180:$B$181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'P14'!$C$180:$C$181</c:f>
              <c:numCache>
                <c:formatCode>###0%</c:formatCode>
                <c:ptCount val="2"/>
                <c:pt idx="0">
                  <c:v>0.71844030873823461</c:v>
                </c:pt>
                <c:pt idx="1">
                  <c:v>0.28155969126176661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B8-45AC-98F3-4655DCC12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E8-4642-B755-8E6671E053B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E8-4642-B755-8E6671E053B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'P14'!$B$180:$B$181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'P14'!$C$180:$C$181</c:f>
              <c:numCache>
                <c:formatCode>###0%</c:formatCode>
                <c:ptCount val="2"/>
                <c:pt idx="0">
                  <c:v>0.71844030873823461</c:v>
                </c:pt>
                <c:pt idx="1">
                  <c:v>0.28155969126176661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FE8-4642-B755-8E6671E0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04-4501-83E8-E2703182B6F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04-4501-83E8-E2703182B6F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'P14'!$B$180:$B$181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'P16'!$C$128:$C$129</c:f>
              <c:numCache>
                <c:formatCode>###0%</c:formatCode>
                <c:ptCount val="2"/>
                <c:pt idx="0">
                  <c:v>0.75854946685566704</c:v>
                </c:pt>
                <c:pt idx="1">
                  <c:v>0.24145053314433296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04-4501-83E8-E2703182B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F6-4A4F-8B99-03333E9C490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F6-4A4F-8B99-03333E9C490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'P13'!$B$194:$B$195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'P17'!$C$125:$C$126</c:f>
              <c:numCache>
                <c:formatCode>###0%</c:formatCode>
                <c:ptCount val="2"/>
                <c:pt idx="0">
                  <c:v>0.18284311435237147</c:v>
                </c:pt>
                <c:pt idx="1">
                  <c:v>0.8171568856476279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F6-4A4F-8B99-03333E9C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4902840059793E-2"/>
          <c:y val="0.13333333333333333"/>
          <c:w val="0.93423019431988041"/>
          <c:h val="0.57311694371536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'P18'!$B$185:$B$189</c:f>
              <c:strCache>
                <c:ptCount val="5"/>
                <c:pt idx="0">
                  <c:v>menos de 3 meses</c:v>
                </c:pt>
                <c:pt idx="1">
                  <c:v>de 3 a 6 meses</c:v>
                </c:pt>
                <c:pt idx="2">
                  <c:v>de 7 a 9 meses</c:v>
                </c:pt>
                <c:pt idx="3">
                  <c:v>de 10 a 12 meses</c:v>
                </c:pt>
                <c:pt idx="4">
                  <c:v>de 13 a 15 meses</c:v>
                </c:pt>
              </c:strCache>
            </c:strRef>
          </c:cat>
          <c:val>
            <c:numRef>
              <c:f>'P18'!$C$185:$C$189</c:f>
              <c:numCache>
                <c:formatCode>###0%</c:formatCode>
                <c:ptCount val="5"/>
                <c:pt idx="0">
                  <c:v>0.17978564139175129</c:v>
                </c:pt>
                <c:pt idx="1">
                  <c:v>0.37247450376882107</c:v>
                </c:pt>
                <c:pt idx="2">
                  <c:v>0.15408484079534018</c:v>
                </c:pt>
                <c:pt idx="3">
                  <c:v>0.13764143876477977</c:v>
                </c:pt>
                <c:pt idx="4">
                  <c:v>0.15601357527930687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B-403E-A47D-28D593FE9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9301136"/>
        <c:axId val="339301528"/>
      </c:barChart>
      <c:catAx>
        <c:axId val="3393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9301528"/>
        <c:crosses val="autoZero"/>
        <c:auto val="1"/>
        <c:lblAlgn val="ctr"/>
        <c:lblOffset val="100"/>
        <c:noMultiLvlLbl val="0"/>
      </c:catAx>
      <c:valAx>
        <c:axId val="33930152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930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4098919588303E-2"/>
          <c:y val="0.1003584191626104"/>
          <c:w val="0.95487180216082335"/>
          <c:h val="0.761002351442540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92-4188-8250-F415512D424A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92-4188-8250-F415512D424A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92-4188-8250-F415512D424A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92-4188-8250-F415512D42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 MEAN'!$B$141:$B$151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'P5 MEAN'!$D$141:$D$151</c:f>
              <c:numCache>
                <c:formatCode>0%</c:formatCode>
                <c:ptCount val="11"/>
                <c:pt idx="0">
                  <c:v>2.2400137629726056E-3</c:v>
                </c:pt>
                <c:pt idx="1">
                  <c:v>2.899645559139558E-4</c:v>
                </c:pt>
                <c:pt idx="2">
                  <c:v>1.1650823553810881E-3</c:v>
                </c:pt>
                <c:pt idx="3">
                  <c:v>6.8080205455511823E-4</c:v>
                </c:pt>
                <c:pt idx="4">
                  <c:v>1.7342006729870534E-3</c:v>
                </c:pt>
                <c:pt idx="5">
                  <c:v>1.3711990165341479E-2</c:v>
                </c:pt>
                <c:pt idx="6">
                  <c:v>1.2304190648288454E-2</c:v>
                </c:pt>
                <c:pt idx="7">
                  <c:v>4.721973494821783E-2</c:v>
                </c:pt>
                <c:pt idx="8">
                  <c:v>0.16501577830400291</c:v>
                </c:pt>
                <c:pt idx="9">
                  <c:v>0.22947242581593127</c:v>
                </c:pt>
                <c:pt idx="10">
                  <c:v>0.52616581671639651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92-4188-8250-F415512D4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3277400"/>
        <c:axId val="333277792"/>
      </c:barChart>
      <c:catAx>
        <c:axId val="33327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3277792"/>
        <c:crosses val="autoZero"/>
        <c:auto val="1"/>
        <c:lblAlgn val="ctr"/>
        <c:lblOffset val="100"/>
        <c:noMultiLvlLbl val="0"/>
      </c:catAx>
      <c:valAx>
        <c:axId val="333277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327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4876186400465E-2"/>
          <c:y val="0.27990602201063436"/>
          <c:w val="0.93423019431988041"/>
          <c:h val="0.468422100137198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'P19'!$B$180:$B$184</c:f>
              <c:strCache>
                <c:ptCount val="5"/>
                <c:pt idx="0">
                  <c:v>nenhum/ 0 funcionários</c:v>
                </c:pt>
                <c:pt idx="1">
                  <c:v>1 empregado</c:v>
                </c:pt>
                <c:pt idx="2">
                  <c:v>2 a 5 empregados</c:v>
                </c:pt>
                <c:pt idx="3">
                  <c:v>6 a 10 empregados</c:v>
                </c:pt>
                <c:pt idx="4">
                  <c:v>+ de 10 empregados</c:v>
                </c:pt>
              </c:strCache>
            </c:strRef>
          </c:cat>
          <c:val>
            <c:numRef>
              <c:f>'P19'!$C$180:$C$184</c:f>
              <c:numCache>
                <c:formatCode>###0%</c:formatCode>
                <c:ptCount val="5"/>
                <c:pt idx="0">
                  <c:v>0.32224939966762384</c:v>
                </c:pt>
                <c:pt idx="1">
                  <c:v>0.16607132164685415</c:v>
                </c:pt>
                <c:pt idx="2">
                  <c:v>0.35517691108660776</c:v>
                </c:pt>
                <c:pt idx="3">
                  <c:v>8.3260158204724502E-2</c:v>
                </c:pt>
                <c:pt idx="4">
                  <c:v>7.3242209394189087E-2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F-4032-9E2C-FFC3BDB8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9302312"/>
        <c:axId val="339302704"/>
      </c:barChart>
      <c:catAx>
        <c:axId val="33930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9302704"/>
        <c:crosses val="autoZero"/>
        <c:auto val="1"/>
        <c:lblAlgn val="ctr"/>
        <c:lblOffset val="100"/>
        <c:noMultiLvlLbl val="0"/>
      </c:catAx>
      <c:valAx>
        <c:axId val="33930270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930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'P20$'!$C$187:$C$190</c:f>
              <c:strCache>
                <c:ptCount val="4"/>
                <c:pt idx="0">
                  <c:v>planejamento</c:v>
                </c:pt>
                <c:pt idx="1">
                  <c:v>mais clareza na definição dos negócios</c:v>
                </c:pt>
                <c:pt idx="2">
                  <c:v>na busca de novas oportunidades</c:v>
                </c:pt>
                <c:pt idx="3">
                  <c:v>redução nos riscos</c:v>
                </c:pt>
              </c:strCache>
            </c:strRef>
          </c:cat>
          <c:val>
            <c:numRef>
              <c:f>'P20$'!$D$187:$D$190</c:f>
              <c:numCache>
                <c:formatCode>###0%</c:formatCode>
                <c:ptCount val="4"/>
                <c:pt idx="0">
                  <c:v>0.95637104535388107</c:v>
                </c:pt>
                <c:pt idx="1">
                  <c:v>0.86251670743420017</c:v>
                </c:pt>
                <c:pt idx="2">
                  <c:v>0.83742632557779639</c:v>
                </c:pt>
                <c:pt idx="3">
                  <c:v>0.80600605488788668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87B-4B2C-8CBF-145526BF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303488"/>
        <c:axId val="339303880"/>
      </c:lineChart>
      <c:catAx>
        <c:axId val="33930348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9303880"/>
        <c:crosses val="autoZero"/>
        <c:auto val="1"/>
        <c:lblAlgn val="ctr"/>
        <c:lblOffset val="100"/>
        <c:noMultiLvlLbl val="0"/>
      </c:catAx>
      <c:valAx>
        <c:axId val="33930388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93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2C-4A81-B4A4-9E387EB793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2C-4A81-B4A4-9E387EB7938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'P14'!$B$180:$B$181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'P16'!$C$128:$C$129</c:f>
              <c:numCache>
                <c:formatCode>###0%</c:formatCode>
                <c:ptCount val="2"/>
                <c:pt idx="0">
                  <c:v>0.75854946685566704</c:v>
                </c:pt>
                <c:pt idx="1">
                  <c:v>0.24145053314433296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2C-4A81-B4A4-9E387EB79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24-47D2-88BB-73E836D8B98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24-47D2-88BB-73E836D8B98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'P14'!$B$180:$B$181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'P16'!$C$128:$C$129</c:f>
              <c:numCache>
                <c:formatCode>###0%</c:formatCode>
                <c:ptCount val="2"/>
                <c:pt idx="0">
                  <c:v>0.75854946685566704</c:v>
                </c:pt>
                <c:pt idx="1">
                  <c:v>0.24145053314433296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24-47D2-88BB-73E836D8B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43499240509048E-2"/>
          <c:y val="0.14976159230096239"/>
          <c:w val="0.51110037625664895"/>
          <c:h val="0.6542619999725165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7-48CD-848C-6C37143528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7-48CD-848C-6C371435289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'[gra´ficos_v1.xlsx]P13'!$B$194:$B$195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'[gra´ficos_v1.xlsx]P17'!$C$125:$C$126</c:f>
              <c:numCache>
                <c:formatCode>###0%</c:formatCode>
                <c:ptCount val="2"/>
                <c:pt idx="0">
                  <c:v>0.18284311435237147</c:v>
                </c:pt>
                <c:pt idx="1">
                  <c:v>0.8171568856476279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A7-48CD-848C-6C3714352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55"/>
      </c:doughnutChart>
    </c:plotArea>
    <c:legend>
      <c:legendPos val="b"/>
      <c:layout>
        <c:manualLayout>
          <c:xMode val="edge"/>
          <c:yMode val="edge"/>
          <c:x val="0.66337773403324585"/>
          <c:y val="0.24803988043161271"/>
          <c:w val="0.21213320209973752"/>
          <c:h val="0.5112193788276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4902840059793E-2"/>
          <c:y val="0.13333333333333333"/>
          <c:w val="0.93423019431988041"/>
          <c:h val="0.57311694371536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FD1-4FBE-979D-A10ED72D151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D1-4FBE-979D-A10ED72D15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'P19'!$B$180:$B$184</c:f>
              <c:strCache>
                <c:ptCount val="5"/>
                <c:pt idx="0">
                  <c:v>nenhum/ 0 funcionários</c:v>
                </c:pt>
                <c:pt idx="1">
                  <c:v>1 empregado</c:v>
                </c:pt>
                <c:pt idx="2">
                  <c:v>2 a 5 empregados</c:v>
                </c:pt>
                <c:pt idx="3">
                  <c:v>6 a 10 empregados</c:v>
                </c:pt>
                <c:pt idx="4">
                  <c:v>+ de 10 empregados</c:v>
                </c:pt>
              </c:strCache>
            </c:strRef>
          </c:cat>
          <c:val>
            <c:numRef>
              <c:f>'P19'!$C$180:$C$184</c:f>
              <c:numCache>
                <c:formatCode>###0%</c:formatCode>
                <c:ptCount val="5"/>
                <c:pt idx="0">
                  <c:v>0.32224939966762384</c:v>
                </c:pt>
                <c:pt idx="1">
                  <c:v>0.16607132164685415</c:v>
                </c:pt>
                <c:pt idx="2">
                  <c:v>0.35517691108660776</c:v>
                </c:pt>
                <c:pt idx="3">
                  <c:v>8.3260158204724502E-2</c:v>
                </c:pt>
                <c:pt idx="4">
                  <c:v>7.3242209394189087E-2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D1-4FBE-979D-A10ED72D1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9371944"/>
        <c:axId val="339372336"/>
      </c:barChart>
      <c:catAx>
        <c:axId val="33937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9372336"/>
        <c:crosses val="autoZero"/>
        <c:auto val="1"/>
        <c:lblAlgn val="ctr"/>
        <c:lblOffset val="100"/>
        <c:noMultiLvlLbl val="0"/>
      </c:catAx>
      <c:valAx>
        <c:axId val="33937233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937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'P20$'!$C$187:$C$190</c:f>
              <c:strCache>
                <c:ptCount val="4"/>
                <c:pt idx="0">
                  <c:v>planejamento</c:v>
                </c:pt>
                <c:pt idx="1">
                  <c:v>mais clareza na definição dos negócios</c:v>
                </c:pt>
                <c:pt idx="2">
                  <c:v>na busca de novas oportunidades</c:v>
                </c:pt>
                <c:pt idx="3">
                  <c:v>redução nos riscos</c:v>
                </c:pt>
              </c:strCache>
            </c:strRef>
          </c:cat>
          <c:val>
            <c:numRef>
              <c:f>'P20$'!$D$187:$D$190</c:f>
              <c:numCache>
                <c:formatCode>###0%</c:formatCode>
                <c:ptCount val="4"/>
                <c:pt idx="0">
                  <c:v>0.95637104535388107</c:v>
                </c:pt>
                <c:pt idx="1">
                  <c:v>0.86251670743420017</c:v>
                </c:pt>
                <c:pt idx="2">
                  <c:v>0.83742632557779639</c:v>
                </c:pt>
                <c:pt idx="3">
                  <c:v>0.80600605488788668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95C-473A-9F51-947026B07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373512"/>
        <c:axId val="342461992"/>
      </c:lineChart>
      <c:catAx>
        <c:axId val="33937351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461992"/>
        <c:crosses val="autoZero"/>
        <c:auto val="1"/>
        <c:lblAlgn val="ctr"/>
        <c:lblOffset val="100"/>
        <c:noMultiLvlLbl val="0"/>
      </c:catAx>
      <c:valAx>
        <c:axId val="34246199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937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60784313725492E-2"/>
          <c:y val="0.12855831037649221"/>
          <c:w val="0.94607843137254899"/>
          <c:h val="0.63490076137177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'P21'!$B$224:$B$228</c:f>
              <c:strCache>
                <c:ptCount val="5"/>
                <c:pt idx="0">
                  <c:v>até 2 anos</c:v>
                </c:pt>
                <c:pt idx="1">
                  <c:v>de 3 a 5 anos</c:v>
                </c:pt>
                <c:pt idx="2">
                  <c:v>de 6 a 10 anos</c:v>
                </c:pt>
                <c:pt idx="3">
                  <c:v>de 11 a 18 anos</c:v>
                </c:pt>
                <c:pt idx="4">
                  <c:v>acima de 18 anos</c:v>
                </c:pt>
              </c:strCache>
            </c:strRef>
          </c:cat>
          <c:val>
            <c:numRef>
              <c:f>'P21'!$C$224:$C$228</c:f>
              <c:numCache>
                <c:formatCode>###0%</c:formatCode>
                <c:ptCount val="5"/>
                <c:pt idx="0">
                  <c:v>0.18293873910954475</c:v>
                </c:pt>
                <c:pt idx="1">
                  <c:v>0.25164449350932694</c:v>
                </c:pt>
                <c:pt idx="2">
                  <c:v>0.23898508032613422</c:v>
                </c:pt>
                <c:pt idx="3">
                  <c:v>0.16899309395572731</c:v>
                </c:pt>
                <c:pt idx="4">
                  <c:v>0.15743859309927427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08-4F1F-9EF5-3F752477E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2463168"/>
        <c:axId val="342463560"/>
      </c:barChart>
      <c:catAx>
        <c:axId val="342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463560"/>
        <c:crosses val="autoZero"/>
        <c:auto val="1"/>
        <c:lblAlgn val="ctr"/>
        <c:lblOffset val="100"/>
        <c:noMultiLvlLbl val="0"/>
      </c:catAx>
      <c:valAx>
        <c:axId val="3424635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246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2346894138232"/>
          <c:y val="0.17171296296296296"/>
          <c:w val="0.2282057144485162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'P22 MEAN'!$B$3:$B$7</c:f>
              <c:strCache>
                <c:ptCount val="5"/>
                <c:pt idx="0">
                  <c:v>não tem funcionários</c:v>
                </c:pt>
                <c:pt idx="1">
                  <c:v>1 a 5</c:v>
                </c:pt>
                <c:pt idx="2">
                  <c:v>6 a10</c:v>
                </c:pt>
                <c:pt idx="3">
                  <c:v>de 11 a 20</c:v>
                </c:pt>
                <c:pt idx="4">
                  <c:v>+ de 20 funcionários</c:v>
                </c:pt>
              </c:strCache>
            </c:strRef>
          </c:cat>
          <c:val>
            <c:numRef>
              <c:f>'P22 MEAN'!$E$3:$E$7</c:f>
              <c:numCache>
                <c:formatCode>###0%</c:formatCode>
                <c:ptCount val="5"/>
                <c:pt idx="0">
                  <c:v>0.15169243291562284</c:v>
                </c:pt>
                <c:pt idx="1">
                  <c:v>0.44276088743918224</c:v>
                </c:pt>
                <c:pt idx="2">
                  <c:v>0.1918743009777808</c:v>
                </c:pt>
                <c:pt idx="3">
                  <c:v>0.12972334541776823</c:v>
                </c:pt>
                <c:pt idx="4">
                  <c:v>8.3949033249652291E-2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4-4921-9E3B-8EDB68EC8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42464344"/>
        <c:axId val="342464736"/>
      </c:barChart>
      <c:catAx>
        <c:axId val="342464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464736"/>
        <c:crosses val="autoZero"/>
        <c:auto val="1"/>
        <c:lblAlgn val="ctr"/>
        <c:lblOffset val="100"/>
        <c:noMultiLvlLbl val="0"/>
      </c:catAx>
      <c:valAx>
        <c:axId val="342464736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4246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pt-BR" sz="18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2346894138232"/>
          <c:y val="0.17171296296296296"/>
          <c:w val="0.2282057144485162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'[gra´ficos_v1.xlsx]P23 MEAN'!$B$3:$B$7</c:f>
              <c:strCache>
                <c:ptCount val="5"/>
                <c:pt idx="0">
                  <c:v>não tem funcionários</c:v>
                </c:pt>
                <c:pt idx="1">
                  <c:v>1 a 5</c:v>
                </c:pt>
                <c:pt idx="2">
                  <c:v>6 a10</c:v>
                </c:pt>
                <c:pt idx="3">
                  <c:v>de 11 a 20</c:v>
                </c:pt>
                <c:pt idx="4">
                  <c:v>+ de 20 funcionários</c:v>
                </c:pt>
              </c:strCache>
            </c:strRef>
          </c:cat>
          <c:val>
            <c:numRef>
              <c:f>'[gra´ficos_v1.xlsx]P23 MEAN'!$E$3:$E$7</c:f>
              <c:numCache>
                <c:formatCode>###0%</c:formatCode>
                <c:ptCount val="5"/>
                <c:pt idx="0">
                  <c:v>0.1250048431492429</c:v>
                </c:pt>
                <c:pt idx="1">
                  <c:v>0.42640023784663988</c:v>
                </c:pt>
                <c:pt idx="2">
                  <c:v>0.20728546952312146</c:v>
                </c:pt>
                <c:pt idx="3">
                  <c:v>0.1571407566390958</c:v>
                </c:pt>
                <c:pt idx="4">
                  <c:v>8.4168692841906423E-2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2D-40FF-9BBB-DBA08996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42465520"/>
        <c:axId val="341771536"/>
      </c:barChart>
      <c:catAx>
        <c:axId val="342465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1771536"/>
        <c:crosses val="autoZero"/>
        <c:auto val="1"/>
        <c:lblAlgn val="ctr"/>
        <c:lblOffset val="100"/>
        <c:noMultiLvlLbl val="0"/>
      </c:catAx>
      <c:valAx>
        <c:axId val="341771536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4246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pt-BR" sz="18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4098919588303E-2"/>
          <c:y val="0.1003584191626104"/>
          <c:w val="0.95487180216082335"/>
          <c:h val="0.76100235144254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'P6 Frequências'!$E$11:$E$21</c:f>
              <c:strCache>
                <c:ptCount val="11"/>
                <c:pt idx="0">
                  <c:v>1%</c:v>
                </c:pt>
                <c:pt idx="1">
                  <c:v>0%</c:v>
                </c:pt>
                <c:pt idx="2">
                  <c:v>0%</c:v>
                </c:pt>
                <c:pt idx="3">
                  <c:v>1%</c:v>
                </c:pt>
                <c:pt idx="4">
                  <c:v>2%</c:v>
                </c:pt>
                <c:pt idx="5">
                  <c:v>11%</c:v>
                </c:pt>
                <c:pt idx="6">
                  <c:v>12%</c:v>
                </c:pt>
                <c:pt idx="7">
                  <c:v>25%</c:v>
                </c:pt>
                <c:pt idx="8">
                  <c:v>28%</c:v>
                </c:pt>
                <c:pt idx="9">
                  <c:v>8%</c:v>
                </c:pt>
                <c:pt idx="10">
                  <c:v>11%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36-4115-B0E9-50E2EC2B9BFA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36-4115-B0E9-50E2EC2B9BFA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36-4115-B0E9-50E2EC2B9BFA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36-4115-B0E9-50E2EC2B9B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 Frequências'!$B$11:$B$21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'P6 Frequências'!$E$11:$E$21</c:f>
              <c:numCache>
                <c:formatCode>0%</c:formatCode>
                <c:ptCount val="11"/>
                <c:pt idx="0">
                  <c:v>7.32119270827368E-3</c:v>
                </c:pt>
                <c:pt idx="1">
                  <c:v>1.05560325575137E-3</c:v>
                </c:pt>
                <c:pt idx="2">
                  <c:v>4.0222637550440402E-3</c:v>
                </c:pt>
                <c:pt idx="3">
                  <c:v>8.3910433586757201E-3</c:v>
                </c:pt>
                <c:pt idx="4">
                  <c:v>2.06603444799985E-2</c:v>
                </c:pt>
                <c:pt idx="5">
                  <c:v>0.110800485717846</c:v>
                </c:pt>
                <c:pt idx="6">
                  <c:v>0.122086335500271</c:v>
                </c:pt>
                <c:pt idx="7">
                  <c:v>0.25265111843279697</c:v>
                </c:pt>
                <c:pt idx="8">
                  <c:v>0.28247631009154001</c:v>
                </c:pt>
                <c:pt idx="9">
                  <c:v>8.2454815511795204E-2</c:v>
                </c:pt>
                <c:pt idx="10">
                  <c:v>0.108080487188007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36-4115-B0E9-50E2EC2B9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3384040"/>
        <c:axId val="333384432"/>
      </c:barChart>
      <c:catAx>
        <c:axId val="3333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3384432"/>
        <c:crosses val="autoZero"/>
        <c:auto val="1"/>
        <c:lblAlgn val="ctr"/>
        <c:lblOffset val="100"/>
        <c:noMultiLvlLbl val="0"/>
      </c:catAx>
      <c:valAx>
        <c:axId val="333384432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33338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85507246376812E-2"/>
          <c:y val="0.12769119541031873"/>
          <c:w val="0.94202898550724634"/>
          <c:h val="0.483835056926750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8B-49A9-BC0E-70FB8DDEDE4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8B-49A9-BC0E-70FB8DDEDE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'P24'!$B$359:$B$368</c:f>
              <c:strCache>
                <c:ptCount val="10"/>
                <c:pt idx="0">
                  <c:v>houve prejuízo</c:v>
                </c:pt>
                <c:pt idx="1">
                  <c:v>ficou igual</c:v>
                </c:pt>
                <c:pt idx="2">
                  <c:v>entre 1% e 5%</c:v>
                </c:pt>
                <c:pt idx="3">
                  <c:v>entre 6% e 10%</c:v>
                </c:pt>
                <c:pt idx="4">
                  <c:v>entre 11% e 15%</c:v>
                </c:pt>
                <c:pt idx="5">
                  <c:v>entre 16% e 20%</c:v>
                </c:pt>
                <c:pt idx="6">
                  <c:v>entre 21% e 30%</c:v>
                </c:pt>
                <c:pt idx="7">
                  <c:v>entre 31% e 40%</c:v>
                </c:pt>
                <c:pt idx="8">
                  <c:v>entre 41% e 50%</c:v>
                </c:pt>
                <c:pt idx="9">
                  <c:v>mais de 50%</c:v>
                </c:pt>
              </c:strCache>
            </c:strRef>
          </c:cat>
          <c:val>
            <c:numRef>
              <c:f>'P24'!$C$359:$C$368</c:f>
              <c:numCache>
                <c:formatCode>###0%</c:formatCode>
                <c:ptCount val="10"/>
                <c:pt idx="0">
                  <c:v>6.5951261657158616E-2</c:v>
                </c:pt>
                <c:pt idx="1">
                  <c:v>0.29676756957391776</c:v>
                </c:pt>
                <c:pt idx="2">
                  <c:v>3.9466861730155345E-2</c:v>
                </c:pt>
                <c:pt idx="3">
                  <c:v>0.12670015443365229</c:v>
                </c:pt>
                <c:pt idx="4">
                  <c:v>8.1577819699997042E-2</c:v>
                </c:pt>
                <c:pt idx="5">
                  <c:v>0.10493159748147619</c:v>
                </c:pt>
                <c:pt idx="6">
                  <c:v>0.13104023146267449</c:v>
                </c:pt>
                <c:pt idx="7">
                  <c:v>5.102505706455647E-2</c:v>
                </c:pt>
                <c:pt idx="8">
                  <c:v>3.1570363414444781E-2</c:v>
                </c:pt>
                <c:pt idx="9">
                  <c:v>7.0969083481974893E-2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8B-49A9-BC0E-70FB8DDED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1772320"/>
        <c:axId val="341772712"/>
      </c:barChart>
      <c:catAx>
        <c:axId val="3417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1772712"/>
        <c:crosses val="autoZero"/>
        <c:auto val="1"/>
        <c:lblAlgn val="ctr"/>
        <c:lblOffset val="100"/>
        <c:noMultiLvlLbl val="0"/>
      </c:catAx>
      <c:valAx>
        <c:axId val="34177271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177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85507246376812E-2"/>
          <c:y val="0.12769119541031873"/>
          <c:w val="0.94202898550724634"/>
          <c:h val="0.483835056926750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F4-4200-B240-51C63FABDFD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F4-4200-B240-51C63FABDF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'P26'!$B$330:$B$339</c:f>
              <c:strCache>
                <c:ptCount val="10"/>
                <c:pt idx="0">
                  <c:v>houve prejuízo</c:v>
                </c:pt>
                <c:pt idx="1">
                  <c:v>ficou igual</c:v>
                </c:pt>
                <c:pt idx="2">
                  <c:v>entre 1% e 5%</c:v>
                </c:pt>
                <c:pt idx="3">
                  <c:v>entre 6% e 10%</c:v>
                </c:pt>
                <c:pt idx="4">
                  <c:v>entre 11% e 15%</c:v>
                </c:pt>
                <c:pt idx="5">
                  <c:v>entre 16% e 20%</c:v>
                </c:pt>
                <c:pt idx="6">
                  <c:v>entre 21% e 30%</c:v>
                </c:pt>
                <c:pt idx="7">
                  <c:v>entre 31% e 40%</c:v>
                </c:pt>
                <c:pt idx="8">
                  <c:v>entre 41% e 50%</c:v>
                </c:pt>
                <c:pt idx="9">
                  <c:v>mais de 50%</c:v>
                </c:pt>
              </c:strCache>
            </c:strRef>
          </c:cat>
          <c:val>
            <c:numRef>
              <c:f>'P26'!$C$330:$C$339</c:f>
              <c:numCache>
                <c:formatCode>###0%</c:formatCode>
                <c:ptCount val="10"/>
                <c:pt idx="0">
                  <c:v>4.6749989511318917E-2</c:v>
                </c:pt>
                <c:pt idx="1">
                  <c:v>0.28183902052639248</c:v>
                </c:pt>
                <c:pt idx="2">
                  <c:v>9.0055058694207338E-2</c:v>
                </c:pt>
                <c:pt idx="3">
                  <c:v>0.14798609911349242</c:v>
                </c:pt>
                <c:pt idx="4">
                  <c:v>6.9557309590395272E-2</c:v>
                </c:pt>
                <c:pt idx="5">
                  <c:v>0.12465970034028956</c:v>
                </c:pt>
                <c:pt idx="6">
                  <c:v>0.10169659468994346</c:v>
                </c:pt>
                <c:pt idx="7">
                  <c:v>4.342798077844659E-2</c:v>
                </c:pt>
                <c:pt idx="8">
                  <c:v>4.0873834836918074E-2</c:v>
                </c:pt>
                <c:pt idx="9">
                  <c:v>5.315441191860365E-2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F4-4200-B240-51C63FABD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1773888"/>
        <c:axId val="341774280"/>
      </c:barChart>
      <c:catAx>
        <c:axId val="3417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1774280"/>
        <c:crosses val="autoZero"/>
        <c:auto val="1"/>
        <c:lblAlgn val="ctr"/>
        <c:lblOffset val="100"/>
        <c:noMultiLvlLbl val="0"/>
      </c:catAx>
      <c:valAx>
        <c:axId val="34177428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177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23772609819122E-2"/>
          <c:y val="0.20456621004566211"/>
          <c:w val="0.9431524547803618"/>
          <c:h val="0.5059052960845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'P28'!$B$198:$B$201</c:f>
              <c:strCache>
                <c:ptCount val="4"/>
                <c:pt idx="0">
                  <c:v>menos de R$ 5 mil por mês</c:v>
                </c:pt>
                <c:pt idx="1">
                  <c:v>entre R$ 5 mil e R$30 mil por mês</c:v>
                </c:pt>
                <c:pt idx="2">
                  <c:v>entre R$30 mil e R$300 mil por mês</c:v>
                </c:pt>
                <c:pt idx="3">
                  <c:v>acima de R$300 mil por mês</c:v>
                </c:pt>
              </c:strCache>
            </c:strRef>
          </c:cat>
          <c:val>
            <c:numRef>
              <c:f>'P28'!$C$198:$C$201</c:f>
              <c:numCache>
                <c:formatCode>###0%</c:formatCode>
                <c:ptCount val="4"/>
                <c:pt idx="0">
                  <c:v>8.5569560680419543E-2</c:v>
                </c:pt>
                <c:pt idx="1">
                  <c:v>0.38583995228355678</c:v>
                </c:pt>
                <c:pt idx="2">
                  <c:v>0.46545119292266723</c:v>
                </c:pt>
                <c:pt idx="3">
                  <c:v>6.3139294113360264E-2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53-4F53-AF7E-7355F0254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3088440"/>
        <c:axId val="343088832"/>
      </c:barChart>
      <c:catAx>
        <c:axId val="34308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3088832"/>
        <c:crosses val="autoZero"/>
        <c:auto val="1"/>
        <c:lblAlgn val="ctr"/>
        <c:lblOffset val="100"/>
        <c:noMultiLvlLbl val="0"/>
      </c:catAx>
      <c:valAx>
        <c:axId val="34308883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308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60784313725492E-2"/>
          <c:y val="0.12855831037649221"/>
          <c:w val="0.94607843137254899"/>
          <c:h val="0.63490076137177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'P21'!$B$224:$B$228</c:f>
              <c:strCache>
                <c:ptCount val="5"/>
                <c:pt idx="0">
                  <c:v>até 2 anos</c:v>
                </c:pt>
                <c:pt idx="1">
                  <c:v>de 3 a 5 anos</c:v>
                </c:pt>
                <c:pt idx="2">
                  <c:v>de 6 a 10 anos</c:v>
                </c:pt>
                <c:pt idx="3">
                  <c:v>de 11 a 18 anos</c:v>
                </c:pt>
                <c:pt idx="4">
                  <c:v>acima de 18 anos</c:v>
                </c:pt>
              </c:strCache>
            </c:strRef>
          </c:cat>
          <c:val>
            <c:numRef>
              <c:f>'P21'!$C$224:$C$228</c:f>
              <c:numCache>
                <c:formatCode>###0%</c:formatCode>
                <c:ptCount val="5"/>
                <c:pt idx="0">
                  <c:v>0.18293873910954475</c:v>
                </c:pt>
                <c:pt idx="1">
                  <c:v>0.25164449350932694</c:v>
                </c:pt>
                <c:pt idx="2">
                  <c:v>0.23898508032613422</c:v>
                </c:pt>
                <c:pt idx="3">
                  <c:v>0.16899309395572731</c:v>
                </c:pt>
                <c:pt idx="4">
                  <c:v>0.15743859309927427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9A-4C36-A509-FEF94F4E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3089616"/>
        <c:axId val="343090008"/>
      </c:barChart>
      <c:catAx>
        <c:axId val="3430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3090008"/>
        <c:crosses val="autoZero"/>
        <c:auto val="1"/>
        <c:lblAlgn val="ctr"/>
        <c:lblOffset val="100"/>
        <c:noMultiLvlLbl val="0"/>
      </c:catAx>
      <c:valAx>
        <c:axId val="34309000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308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2346894138232"/>
          <c:y val="0.17171296296296296"/>
          <c:w val="0.2282057144485162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'P22 MEAN'!$B$3:$B$7</c:f>
              <c:strCache>
                <c:ptCount val="5"/>
                <c:pt idx="0">
                  <c:v>não tem funcionários</c:v>
                </c:pt>
                <c:pt idx="1">
                  <c:v>1 a 5</c:v>
                </c:pt>
                <c:pt idx="2">
                  <c:v>6 a10</c:v>
                </c:pt>
                <c:pt idx="3">
                  <c:v>de 11 a 20</c:v>
                </c:pt>
                <c:pt idx="4">
                  <c:v>+ de 20 funcionários</c:v>
                </c:pt>
              </c:strCache>
            </c:strRef>
          </c:cat>
          <c:val>
            <c:numRef>
              <c:f>'P22 MEAN'!$E$3:$E$7</c:f>
              <c:numCache>
                <c:formatCode>###0%</c:formatCode>
                <c:ptCount val="5"/>
                <c:pt idx="0">
                  <c:v>0.15169243291562284</c:v>
                </c:pt>
                <c:pt idx="1">
                  <c:v>0.44276088743918224</c:v>
                </c:pt>
                <c:pt idx="2">
                  <c:v>0.1918743009777808</c:v>
                </c:pt>
                <c:pt idx="3">
                  <c:v>0.12972334541776823</c:v>
                </c:pt>
                <c:pt idx="4">
                  <c:v>8.3949033249652291E-2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E9-4907-AA0F-459CAF64D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43091184"/>
        <c:axId val="343091576"/>
      </c:barChart>
      <c:catAx>
        <c:axId val="343091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3091576"/>
        <c:crosses val="autoZero"/>
        <c:auto val="1"/>
        <c:lblAlgn val="ctr"/>
        <c:lblOffset val="100"/>
        <c:noMultiLvlLbl val="0"/>
      </c:catAx>
      <c:valAx>
        <c:axId val="343091576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4309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pt-BR" sz="18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2346894138232"/>
          <c:y val="0.17171296296296296"/>
          <c:w val="0.2282057144485162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'[gra´ficos_v1.xlsx]P23 MEAN'!$B$3:$B$7</c:f>
              <c:strCache>
                <c:ptCount val="5"/>
                <c:pt idx="0">
                  <c:v>não tem funcionários</c:v>
                </c:pt>
                <c:pt idx="1">
                  <c:v>1 a 5</c:v>
                </c:pt>
                <c:pt idx="2">
                  <c:v>6 a10</c:v>
                </c:pt>
                <c:pt idx="3">
                  <c:v>de 11 a 20</c:v>
                </c:pt>
                <c:pt idx="4">
                  <c:v>+ de 20 funcionários</c:v>
                </c:pt>
              </c:strCache>
            </c:strRef>
          </c:cat>
          <c:val>
            <c:numRef>
              <c:f>'[gra´ficos_v1.xlsx]P23 MEAN'!$E$3:$E$7</c:f>
              <c:numCache>
                <c:formatCode>###0%</c:formatCode>
                <c:ptCount val="5"/>
                <c:pt idx="0">
                  <c:v>0.1250048431492429</c:v>
                </c:pt>
                <c:pt idx="1">
                  <c:v>0.42640023784663988</c:v>
                </c:pt>
                <c:pt idx="2">
                  <c:v>0.20728546952312146</c:v>
                </c:pt>
                <c:pt idx="3">
                  <c:v>0.1571407566390958</c:v>
                </c:pt>
                <c:pt idx="4">
                  <c:v>8.4168692841906423E-2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7B-4F04-8AA4-C2A43EED2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343041360"/>
        <c:axId val="343041752"/>
      </c:barChart>
      <c:catAx>
        <c:axId val="343041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3041752"/>
        <c:crosses val="autoZero"/>
        <c:auto val="1"/>
        <c:lblAlgn val="ctr"/>
        <c:lblOffset val="100"/>
        <c:noMultiLvlLbl val="0"/>
      </c:catAx>
      <c:valAx>
        <c:axId val="34304175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4304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pt-BR" sz="1800" b="0" i="0" u="none" strike="noStrike" kern="1200" baseline="0">
          <a:solidFill>
            <a:srgbClr val="002060"/>
          </a:solidFill>
          <a:latin typeface="Arial Narrow" panose="020B0606020202030204" pitchFamily="34" charset="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5185185185185185"/>
          <c:w val="0.93888888888888888"/>
          <c:h val="0.685193350831146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16-4192-82BE-F0005B648075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16-4192-82BE-F0005B648075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16-4192-82BE-F0005B648075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16-4192-82BE-F0005B6480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'P29 Frequências'!$B$28:$B$38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'P29 Frequências'!$C$28:$C$38</c:f>
              <c:numCache>
                <c:formatCode>0%</c:formatCode>
                <c:ptCount val="11"/>
                <c:pt idx="0">
                  <c:v>4.3110550051491102E-6</c:v>
                </c:pt>
                <c:pt idx="1">
                  <c:v>1.36441129949678E-4</c:v>
                </c:pt>
                <c:pt idx="2">
                  <c:v>1.76021288399641E-4</c:v>
                </c:pt>
                <c:pt idx="3">
                  <c:v>2.5395326255015999E-3</c:v>
                </c:pt>
                <c:pt idx="4">
                  <c:v>1.5050231297856901E-3</c:v>
                </c:pt>
                <c:pt idx="5">
                  <c:v>7.31766755832545E-3</c:v>
                </c:pt>
                <c:pt idx="6">
                  <c:v>1.28453078025542E-2</c:v>
                </c:pt>
                <c:pt idx="7">
                  <c:v>5.5232349241141801E-2</c:v>
                </c:pt>
                <c:pt idx="8">
                  <c:v>0.147492750294727</c:v>
                </c:pt>
                <c:pt idx="9">
                  <c:v>0.208223916855267</c:v>
                </c:pt>
                <c:pt idx="10">
                  <c:v>0.56409988457383298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16-4192-82BE-F0005B648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3044888"/>
        <c:axId val="342830376"/>
      </c:barChart>
      <c:catAx>
        <c:axId val="3430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830376"/>
        <c:crosses val="autoZero"/>
        <c:auto val="1"/>
        <c:lblAlgn val="ctr"/>
        <c:lblOffset val="100"/>
        <c:noMultiLvlLbl val="0"/>
      </c:catAx>
      <c:valAx>
        <c:axId val="342830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30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3812782564479"/>
          <c:y val="3.4048371072260032E-2"/>
          <c:w val="0.67908534993335268"/>
          <c:h val="0.732798315464804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E1-4356-A12B-B809A9DF565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E1-4356-A12B-B809A9DF565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'P39'!$B$3:$B$4</c:f>
              <c:strCache>
                <c:ptCount val="2"/>
                <c:pt idx="0">
                  <c:v>sim</c:v>
                </c:pt>
                <c:pt idx="1">
                  <c:v>não, ninguém entrou em contato</c:v>
                </c:pt>
              </c:strCache>
            </c:strRef>
          </c:cat>
          <c:val>
            <c:numRef>
              <c:f>'P39'!$C$3:$C$4</c:f>
              <c:numCache>
                <c:formatCode>###0%</c:formatCode>
                <c:ptCount val="2"/>
                <c:pt idx="0">
                  <c:v>0.33601622796299213</c:v>
                </c:pt>
                <c:pt idx="1">
                  <c:v>0.66398377203699799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E1-4356-A12B-B809A9DF5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3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1D-4412-94EB-C672A69ED6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1D-4412-94EB-C672A69ED6E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'P40'!$B$3:$B$4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'P40'!$C$3:$C$4</c:f>
              <c:numCache>
                <c:formatCode>###0%</c:formatCode>
                <c:ptCount val="2"/>
                <c:pt idx="0">
                  <c:v>0.60282863300286349</c:v>
                </c:pt>
                <c:pt idx="1">
                  <c:v>0.39717136699712646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1D-4412-94EB-C672A69ED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3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C-4C38-AA78-157659D1C09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C-4C38-AA78-157659D1C09F}"/>
              </c:ext>
            </c:extLst>
          </c:dPt>
          <c:dLbls>
            <c:dLbl>
              <c:idx val="1"/>
              <c:layout>
                <c:manualLayout>
                  <c:x val="0.15964980751866525"/>
                  <c:y val="0.14192005542704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E3C-4C38-AA78-157659D1C0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'[gra´ficos_v1.xlsx]P41'!$B$3:$B$4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'[gra´ficos_v1.xlsx]P41'!$C$3:$C$4</c:f>
              <c:numCache>
                <c:formatCode>###0%</c:formatCode>
                <c:ptCount val="2"/>
                <c:pt idx="0">
                  <c:v>0.33647680489136311</c:v>
                </c:pt>
                <c:pt idx="1">
                  <c:v>0.66352319510862745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3C-4C38-AA78-157659D1C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4098919588303E-2"/>
          <c:y val="0.1003584191626104"/>
          <c:w val="0.95487180216082335"/>
          <c:h val="0.761002351442540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28-4A64-B434-378B14EDD74B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8-4A64-B434-378B14EDD74B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8-4A64-B434-378B14EDD74B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8-4A64-B434-378B14EDD7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 Frequências'!$B$11:$B$21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'P7 Frequências'!$E$11:$E$21</c:f>
              <c:numCache>
                <c:formatCode>0%</c:formatCode>
                <c:ptCount val="11"/>
                <c:pt idx="0">
                  <c:v>1.16626833373883E-3</c:v>
                </c:pt>
                <c:pt idx="1">
                  <c:v>1.36433466802157E-4</c:v>
                </c:pt>
                <c:pt idx="3">
                  <c:v>2.31937137794249E-3</c:v>
                </c:pt>
                <c:pt idx="4">
                  <c:v>5.4424792337456097E-3</c:v>
                </c:pt>
                <c:pt idx="5">
                  <c:v>1.3712402803399099E-2</c:v>
                </c:pt>
                <c:pt idx="6">
                  <c:v>1.6920222212240401E-2</c:v>
                </c:pt>
                <c:pt idx="7">
                  <c:v>4.99456520578105E-2</c:v>
                </c:pt>
                <c:pt idx="8">
                  <c:v>0.16311044587041801</c:v>
                </c:pt>
                <c:pt idx="9">
                  <c:v>0.20307357728387199</c:v>
                </c:pt>
                <c:pt idx="10">
                  <c:v>0.54417314736002997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28-4A64-B434-378B14EDD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3385216"/>
        <c:axId val="333385608"/>
      </c:barChart>
      <c:catAx>
        <c:axId val="3333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3385608"/>
        <c:crosses val="autoZero"/>
        <c:auto val="1"/>
        <c:lblAlgn val="ctr"/>
        <c:lblOffset val="100"/>
        <c:noMultiLvlLbl val="0"/>
      </c:catAx>
      <c:valAx>
        <c:axId val="333385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338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'P42$'!$B$3:$B$15</c:f>
              <c:strCache>
                <c:ptCount val="13"/>
                <c:pt idx="0">
                  <c:v>inovação</c:v>
                </c:pt>
                <c:pt idx="1">
                  <c:v>gestão financeira</c:v>
                </c:pt>
                <c:pt idx="2">
                  <c:v>planejamento estratégico</c:v>
                </c:pt>
                <c:pt idx="3">
                  <c:v>marketing</c:v>
                </c:pt>
                <c:pt idx="4">
                  <c:v>negociação</c:v>
                </c:pt>
                <c:pt idx="5">
                  <c:v>gestão da qualidade</c:v>
                </c:pt>
                <c:pt idx="6">
                  <c:v>liderança</c:v>
                </c:pt>
                <c:pt idx="7">
                  <c:v>gestão de pessoas</c:v>
                </c:pt>
                <c:pt idx="8">
                  <c:v>orientação para o crédito</c:v>
                </c:pt>
                <c:pt idx="9">
                  <c:v>associativismo/ cultura da cooperação</c:v>
                </c:pt>
                <c:pt idx="10">
                  <c:v>gestão ambiental</c:v>
                </c:pt>
                <c:pt idx="11">
                  <c:v>franquias</c:v>
                </c:pt>
                <c:pt idx="12">
                  <c:v>não tem necessidade</c:v>
                </c:pt>
              </c:strCache>
            </c:strRef>
          </c:cat>
          <c:val>
            <c:numRef>
              <c:f>'P42$'!$C$3:$C$15</c:f>
              <c:numCache>
                <c:formatCode>###0%</c:formatCode>
                <c:ptCount val="13"/>
                <c:pt idx="0">
                  <c:v>0.79941817332693932</c:v>
                </c:pt>
                <c:pt idx="1">
                  <c:v>0.76969388319456611</c:v>
                </c:pt>
                <c:pt idx="2">
                  <c:v>0.75908662009450112</c:v>
                </c:pt>
                <c:pt idx="3">
                  <c:v>0.72261296951249998</c:v>
                </c:pt>
                <c:pt idx="4">
                  <c:v>0.70759930089134604</c:v>
                </c:pt>
                <c:pt idx="5">
                  <c:v>0.66212715198092997</c:v>
                </c:pt>
                <c:pt idx="6">
                  <c:v>0.64828503145303851</c:v>
                </c:pt>
                <c:pt idx="7">
                  <c:v>0.6297602218567836</c:v>
                </c:pt>
                <c:pt idx="8">
                  <c:v>0.54223902645008937</c:v>
                </c:pt>
                <c:pt idx="9">
                  <c:v>0.51641396929499084</c:v>
                </c:pt>
                <c:pt idx="10">
                  <c:v>0.33350670539152111</c:v>
                </c:pt>
                <c:pt idx="11">
                  <c:v>0.31696232166805388</c:v>
                </c:pt>
                <c:pt idx="12">
                  <c:v>5.1424713915727959E-3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01-418D-978A-F6C72C292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342832336"/>
        <c:axId val="342832728"/>
      </c:barChart>
      <c:catAx>
        <c:axId val="34283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832728"/>
        <c:crosses val="autoZero"/>
        <c:auto val="1"/>
        <c:lblAlgn val="ctr"/>
        <c:lblOffset val="100"/>
        <c:noMultiLvlLbl val="0"/>
      </c:catAx>
      <c:valAx>
        <c:axId val="34283272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34283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6666666666666666"/>
          <c:w val="0.93888888888888888"/>
          <c:h val="0.641466535433070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58-42CD-ABF9-E9553A9B2B5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58-42CD-ABF9-E9553A9B2B5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58-42CD-ABF9-E9553A9B2B56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58-42CD-ABF9-E9553A9B2B5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05F-4F4F-89D6-D4E100BB80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'P50 Frequências'!$B$50:$B$60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'P50 Frequências'!$C$50:$C$60</c:f>
              <c:numCache>
                <c:formatCode>General</c:formatCode>
                <c:ptCount val="11"/>
                <c:pt idx="0" formatCode="0%">
                  <c:v>6.3768497205584E-5</c:v>
                </c:pt>
                <c:pt idx="2" formatCode="0%">
                  <c:v>2.6250180217693999E-3</c:v>
                </c:pt>
                <c:pt idx="3" formatCode="0%">
                  <c:v>1.3258709254349999E-3</c:v>
                </c:pt>
                <c:pt idx="4" formatCode="0%">
                  <c:v>1.5832245618325499E-3</c:v>
                </c:pt>
                <c:pt idx="5" formatCode="0%">
                  <c:v>7.8057821505647697E-3</c:v>
                </c:pt>
                <c:pt idx="6" formatCode="0%">
                  <c:v>6.8567390275131902E-3</c:v>
                </c:pt>
                <c:pt idx="7" formatCode="0%">
                  <c:v>1.8507817362307898E-2</c:v>
                </c:pt>
                <c:pt idx="8" formatCode="0%">
                  <c:v>5.1249999345314302E-2</c:v>
                </c:pt>
                <c:pt idx="9" formatCode="0%">
                  <c:v>5.3498817420447202E-2</c:v>
                </c:pt>
                <c:pt idx="10" formatCode="0%">
                  <c:v>0.85016988146425698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C58-42CD-ABF9-E9553A9B2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2833904"/>
        <c:axId val="342834296"/>
      </c:barChart>
      <c:catAx>
        <c:axId val="342833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834296"/>
        <c:crosses val="autoZero"/>
        <c:auto val="1"/>
        <c:lblAlgn val="ctr"/>
        <c:lblOffset val="100"/>
        <c:noMultiLvlLbl val="0"/>
      </c:catAx>
      <c:valAx>
        <c:axId val="3428342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28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6036745406818E-2"/>
          <c:y val="0.23652777777777778"/>
          <c:w val="0.88498840769903764"/>
          <c:h val="0.60521617089530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'P52'!$B$3:$B$9</c:f>
              <c:strCache>
                <c:ptCount val="7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59</c:v>
                </c:pt>
                <c:pt idx="5">
                  <c:v>60 a 64</c:v>
                </c:pt>
                <c:pt idx="6">
                  <c:v>65 ou mais</c:v>
                </c:pt>
              </c:strCache>
            </c:strRef>
          </c:cat>
          <c:val>
            <c:numRef>
              <c:f>'P52'!$C$3:$C$9</c:f>
              <c:numCache>
                <c:formatCode>###0%</c:formatCode>
                <c:ptCount val="7"/>
                <c:pt idx="0">
                  <c:v>8.6228572254268346E-2</c:v>
                </c:pt>
                <c:pt idx="1">
                  <c:v>0.42250862453782223</c:v>
                </c:pt>
                <c:pt idx="2">
                  <c:v>0.293323671130161</c:v>
                </c:pt>
                <c:pt idx="3">
                  <c:v>0.15002696640838792</c:v>
                </c:pt>
                <c:pt idx="4">
                  <c:v>2.8956162430519631E-2</c:v>
                </c:pt>
                <c:pt idx="5">
                  <c:v>1.4084640761219331E-2</c:v>
                </c:pt>
                <c:pt idx="6">
                  <c:v>4.871362477610745E-3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4-45E7-B388-A667C208D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2835080"/>
        <c:axId val="342835472"/>
      </c:barChart>
      <c:catAx>
        <c:axId val="34283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835472"/>
        <c:crosses val="autoZero"/>
        <c:auto val="1"/>
        <c:lblAlgn val="ctr"/>
        <c:lblOffset val="100"/>
        <c:noMultiLvlLbl val="0"/>
      </c:catAx>
      <c:valAx>
        <c:axId val="342835472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4283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93186834909225"/>
          <c:y val="5.0925925925925923E-2"/>
          <c:w val="0.22560224985116045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'P53'!$B$393:$B$401</c:f>
              <c:strCache>
                <c:ptCount val="9"/>
                <c:pt idx="0">
                  <c:v>ensino fundamental (alfabetização a 8ª série) - incompleto</c:v>
                </c:pt>
                <c:pt idx="1">
                  <c:v>ensino fundamental (alfabetização a 8ª série) -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ensino técnico incompleto</c:v>
                </c:pt>
                <c:pt idx="5">
                  <c:v>ensino técnico completo</c:v>
                </c:pt>
                <c:pt idx="6">
                  <c:v>ensino superior incompleto</c:v>
                </c:pt>
                <c:pt idx="7">
                  <c:v>ensino superior completo</c:v>
                </c:pt>
                <c:pt idx="8">
                  <c:v>pós-graduação</c:v>
                </c:pt>
              </c:strCache>
            </c:strRef>
          </c:cat>
          <c:val>
            <c:numRef>
              <c:f>'P53'!$C$393:$C$401</c:f>
              <c:numCache>
                <c:formatCode>0%</c:formatCode>
                <c:ptCount val="9"/>
                <c:pt idx="0">
                  <c:v>7.4146869843134478E-3</c:v>
                </c:pt>
                <c:pt idx="1">
                  <c:v>8.8707314325138578E-3</c:v>
                </c:pt>
                <c:pt idx="2">
                  <c:v>1.1897316872600573E-2</c:v>
                </c:pt>
                <c:pt idx="3">
                  <c:v>0.13945263787055931</c:v>
                </c:pt>
                <c:pt idx="4">
                  <c:v>8.9794856483600444E-4</c:v>
                </c:pt>
                <c:pt idx="5">
                  <c:v>1.610051128104311E-2</c:v>
                </c:pt>
                <c:pt idx="6">
                  <c:v>0.15406578825597697</c:v>
                </c:pt>
                <c:pt idx="7">
                  <c:v>0.43479478649155257</c:v>
                </c:pt>
                <c:pt idx="8">
                  <c:v>0.22650559224659406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30-4EEB-B644-71E924E70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342836648"/>
        <c:axId val="342837040"/>
      </c:barChart>
      <c:catAx>
        <c:axId val="342836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2837040"/>
        <c:crosses val="autoZero"/>
        <c:auto val="1"/>
        <c:lblAlgn val="ctr"/>
        <c:lblOffset val="100"/>
        <c:noMultiLvlLbl val="0"/>
      </c:catAx>
      <c:valAx>
        <c:axId val="3428370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42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5185185185185185"/>
          <c:w val="0.93888888888888888"/>
          <c:h val="0.685193350831146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86-41F9-9373-A6D26DFE443C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86-41F9-9373-A6D26DFE443C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86-41F9-9373-A6D26DFE443C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886-41F9-9373-A6D26DFE44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'P29 Frequências'!$B$28:$B$38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'P29 Frequências'!$C$28:$C$38</c:f>
              <c:numCache>
                <c:formatCode>0%</c:formatCode>
                <c:ptCount val="11"/>
                <c:pt idx="0">
                  <c:v>4.3110550051491102E-6</c:v>
                </c:pt>
                <c:pt idx="1">
                  <c:v>1.36441129949678E-4</c:v>
                </c:pt>
                <c:pt idx="2">
                  <c:v>1.76021288399641E-4</c:v>
                </c:pt>
                <c:pt idx="3">
                  <c:v>2.5395326255015999E-3</c:v>
                </c:pt>
                <c:pt idx="4">
                  <c:v>1.5050231297856901E-3</c:v>
                </c:pt>
                <c:pt idx="5">
                  <c:v>7.31766755832545E-3</c:v>
                </c:pt>
                <c:pt idx="6">
                  <c:v>1.28453078025542E-2</c:v>
                </c:pt>
                <c:pt idx="7">
                  <c:v>5.5232349241141801E-2</c:v>
                </c:pt>
                <c:pt idx="8">
                  <c:v>0.147492750294727</c:v>
                </c:pt>
                <c:pt idx="9">
                  <c:v>0.208223916855267</c:v>
                </c:pt>
                <c:pt idx="10">
                  <c:v>0.56409988457383298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86-41F9-9373-A6D26DFE4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2837824"/>
        <c:axId val="345038720"/>
      </c:barChart>
      <c:catAx>
        <c:axId val="3428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038720"/>
        <c:crosses val="autoZero"/>
        <c:auto val="1"/>
        <c:lblAlgn val="ctr"/>
        <c:lblOffset val="100"/>
        <c:noMultiLvlLbl val="0"/>
      </c:catAx>
      <c:valAx>
        <c:axId val="345038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283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26851851851851855"/>
          <c:w val="0.93888888888888888"/>
          <c:h val="0.62408209390492853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flowChartConnector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'[gra´ficos_v1.xlsx]P29 MEAN'!$B$162:$G$162</c:f>
              <c:strCache>
                <c:ptCount val="6"/>
                <c:pt idx="0">
                  <c:v>até 24 anos</c:v>
                </c:pt>
                <c:pt idx="1">
                  <c:v>25 a 34 </c:v>
                </c:pt>
                <c:pt idx="2">
                  <c:v>35 a 44 </c:v>
                </c:pt>
                <c:pt idx="3">
                  <c:v>45 a 54 </c:v>
                </c:pt>
                <c:pt idx="4">
                  <c:v>55 a 59 </c:v>
                </c:pt>
                <c:pt idx="5">
                  <c:v>60 a 64 anos</c:v>
                </c:pt>
              </c:strCache>
            </c:strRef>
          </c:cat>
          <c:val>
            <c:numRef>
              <c:f>'[gra´ficos_v1.xlsx]P29 MEAN'!$B$163:$G$163</c:f>
              <c:numCache>
                <c:formatCode>0.0</c:formatCode>
                <c:ptCount val="6"/>
                <c:pt idx="0">
                  <c:v>9.3624710266158058</c:v>
                </c:pt>
                <c:pt idx="1">
                  <c:v>9.2345683398192744</c:v>
                </c:pt>
                <c:pt idx="2">
                  <c:v>9.2002327170985421</c:v>
                </c:pt>
                <c:pt idx="3">
                  <c:v>9.1913119764536333</c:v>
                </c:pt>
                <c:pt idx="4">
                  <c:v>8.9710401872604173</c:v>
                </c:pt>
                <c:pt idx="5">
                  <c:v>8.6306572317010488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94-4029-90BF-14740DCDD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039504"/>
        <c:axId val="345039896"/>
      </c:lineChart>
      <c:catAx>
        <c:axId val="3450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039896"/>
        <c:crosses val="autoZero"/>
        <c:auto val="1"/>
        <c:lblAlgn val="ctr"/>
        <c:lblOffset val="100"/>
        <c:noMultiLvlLbl val="0"/>
      </c:catAx>
      <c:valAx>
        <c:axId val="345039896"/>
        <c:scaling>
          <c:orientation val="minMax"/>
          <c:min val="7"/>
        </c:scaling>
        <c:delete val="1"/>
        <c:axPos val="l"/>
        <c:numFmt formatCode="0.0" sourceLinked="1"/>
        <c:majorTickMark val="none"/>
        <c:minorTickMark val="none"/>
        <c:tickLblPos val="nextTo"/>
        <c:crossAx val="3450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11682246572671086"/>
          <c:w val="0.96944444444444444"/>
          <c:h val="0.71025435029730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2D-4360-802E-F79753FBC4E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2D-4360-802E-F79753FBC4E6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2D-4360-802E-F79753FBC4E6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2D-4360-802E-F79753FBC4E6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2D-4360-802E-F79753FBC4E6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2D-4360-802E-F79753FBC4E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2D-4360-802E-F79753FBC4E6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2D-4360-802E-F79753FBC4E6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2D-4360-802E-F79753FBC4E6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C2D-4360-802E-F79753FBC4E6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C2D-4360-802E-F79753FBC4E6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C2D-4360-802E-F79753FBC4E6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C2D-4360-802E-F79753FBC4E6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C2D-4360-802E-F79753FBC4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'[gra´ficos_v1.xlsx]P29 MEAN'!$B$183:$B$209</c:f>
              <c:strCache>
                <c:ptCount val="27"/>
                <c:pt idx="0">
                  <c:v>PA</c:v>
                </c:pt>
                <c:pt idx="1">
                  <c:v>AC</c:v>
                </c:pt>
                <c:pt idx="2">
                  <c:v>AM</c:v>
                </c:pt>
                <c:pt idx="3">
                  <c:v>SE</c:v>
                </c:pt>
                <c:pt idx="4">
                  <c:v>MA</c:v>
                </c:pt>
                <c:pt idx="5">
                  <c:v>CE</c:v>
                </c:pt>
                <c:pt idx="6">
                  <c:v>PB</c:v>
                </c:pt>
                <c:pt idx="7">
                  <c:v>PI</c:v>
                </c:pt>
                <c:pt idx="8">
                  <c:v>AP</c:v>
                </c:pt>
                <c:pt idx="9">
                  <c:v>ES</c:v>
                </c:pt>
                <c:pt idx="10">
                  <c:v>SC</c:v>
                </c:pt>
                <c:pt idx="11">
                  <c:v>PR</c:v>
                </c:pt>
                <c:pt idx="12">
                  <c:v>MG</c:v>
                </c:pt>
                <c:pt idx="13">
                  <c:v>MT</c:v>
                </c:pt>
                <c:pt idx="14">
                  <c:v>BA</c:v>
                </c:pt>
                <c:pt idx="15">
                  <c:v>RN</c:v>
                </c:pt>
                <c:pt idx="16">
                  <c:v>GO</c:v>
                </c:pt>
                <c:pt idx="17">
                  <c:v>AL</c:v>
                </c:pt>
                <c:pt idx="18">
                  <c:v>TO</c:v>
                </c:pt>
                <c:pt idx="19">
                  <c:v>RJ</c:v>
                </c:pt>
                <c:pt idx="20">
                  <c:v>PE</c:v>
                </c:pt>
                <c:pt idx="21">
                  <c:v>RO</c:v>
                </c:pt>
                <c:pt idx="22">
                  <c:v>RR</c:v>
                </c:pt>
                <c:pt idx="23">
                  <c:v>SP</c:v>
                </c:pt>
                <c:pt idx="24">
                  <c:v>MS</c:v>
                </c:pt>
                <c:pt idx="25">
                  <c:v>RS</c:v>
                </c:pt>
                <c:pt idx="26">
                  <c:v>DF</c:v>
                </c:pt>
              </c:strCache>
            </c:strRef>
          </c:cat>
          <c:val>
            <c:numRef>
              <c:f>'[gra´ficos_v1.xlsx]P29 MEAN'!$C$183:$C$209</c:f>
              <c:numCache>
                <c:formatCode>0.0</c:formatCode>
                <c:ptCount val="27"/>
                <c:pt idx="0">
                  <c:v>9.5874125874125831</c:v>
                </c:pt>
                <c:pt idx="1">
                  <c:v>9.5757575757575779</c:v>
                </c:pt>
                <c:pt idx="2">
                  <c:v>9.5401459854014572</c:v>
                </c:pt>
                <c:pt idx="3">
                  <c:v>9.503759398496241</c:v>
                </c:pt>
                <c:pt idx="4">
                  <c:v>9.4666666666666668</c:v>
                </c:pt>
                <c:pt idx="5">
                  <c:v>9.4200000000000035</c:v>
                </c:pt>
                <c:pt idx="6">
                  <c:v>9.3975903614457827</c:v>
                </c:pt>
                <c:pt idx="7">
                  <c:v>9.343137254901956</c:v>
                </c:pt>
                <c:pt idx="8">
                  <c:v>9.3333333333333321</c:v>
                </c:pt>
                <c:pt idx="9">
                  <c:v>9.3312500000000025</c:v>
                </c:pt>
                <c:pt idx="10">
                  <c:v>9.3027027027027032</c:v>
                </c:pt>
                <c:pt idx="11">
                  <c:v>9.2944444444444478</c:v>
                </c:pt>
                <c:pt idx="12">
                  <c:v>9.252577319587628</c:v>
                </c:pt>
                <c:pt idx="13">
                  <c:v>9.24</c:v>
                </c:pt>
                <c:pt idx="14">
                  <c:v>9.2366863905325456</c:v>
                </c:pt>
                <c:pt idx="15">
                  <c:v>9.2307692307692353</c:v>
                </c:pt>
                <c:pt idx="16">
                  <c:v>9.2125000000000021</c:v>
                </c:pt>
                <c:pt idx="17">
                  <c:v>9.1728395061728403</c:v>
                </c:pt>
                <c:pt idx="18">
                  <c:v>9.171428571428569</c:v>
                </c:pt>
                <c:pt idx="19">
                  <c:v>9.1243243243243235</c:v>
                </c:pt>
                <c:pt idx="20">
                  <c:v>9.112500000000006</c:v>
                </c:pt>
                <c:pt idx="21">
                  <c:v>9.1016949152542352</c:v>
                </c:pt>
                <c:pt idx="22">
                  <c:v>9.0714285714285694</c:v>
                </c:pt>
                <c:pt idx="23">
                  <c:v>9.0649999999999995</c:v>
                </c:pt>
                <c:pt idx="24">
                  <c:v>9.0363636363636406</c:v>
                </c:pt>
                <c:pt idx="25">
                  <c:v>8.9408602150537604</c:v>
                </c:pt>
                <c:pt idx="26">
                  <c:v>8.8875000000000011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9C2D-4360-802E-F79753FBC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45040680"/>
        <c:axId val="345041072"/>
      </c:barChart>
      <c:catAx>
        <c:axId val="34504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041072"/>
        <c:crosses val="autoZero"/>
        <c:auto val="1"/>
        <c:lblAlgn val="ctr"/>
        <c:lblOffset val="100"/>
        <c:noMultiLvlLbl val="0"/>
      </c:catAx>
      <c:valAx>
        <c:axId val="345041072"/>
        <c:scaling>
          <c:orientation val="minMax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4504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11682246572671086"/>
          <c:w val="0.96944444444444444"/>
          <c:h val="0.71025435029730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DA-4AB1-A40E-8630A091C07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DA-4AB1-A40E-8630A091C076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DA-4AB1-A40E-8630A091C076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DA-4AB1-A40E-8630A091C076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DA-4AB1-A40E-8630A091C07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DA-4AB1-A40E-8630A091C076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0DA-4AB1-A40E-8630A091C076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10DA-4AB1-A40E-8630A091C076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0DA-4AB1-A40E-8630A091C076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0DA-4AB1-A40E-8630A091C07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0DA-4AB1-A40E-8630A091C076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0DA-4AB1-A40E-8630A091C076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0DA-4AB1-A40E-8630A091C076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0DA-4AB1-A40E-8630A091C076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0DA-4AB1-A40E-8630A091C076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0DA-4AB1-A40E-8630A091C076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0DA-4AB1-A40E-8630A091C076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0DA-4AB1-A40E-8630A091C0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'[gra´ficos_v1.xlsx]P29 MEAN'!$B$213:$B$239</c:f>
              <c:strCache>
                <c:ptCount val="27"/>
                <c:pt idx="0">
                  <c:v>PA</c:v>
                </c:pt>
                <c:pt idx="1">
                  <c:v>AC</c:v>
                </c:pt>
                <c:pt idx="2">
                  <c:v>AM</c:v>
                </c:pt>
                <c:pt idx="3">
                  <c:v>AP</c:v>
                </c:pt>
                <c:pt idx="4">
                  <c:v>TO</c:v>
                </c:pt>
                <c:pt idx="5">
                  <c:v>RO</c:v>
                </c:pt>
                <c:pt idx="6">
                  <c:v>RR</c:v>
                </c:pt>
                <c:pt idx="7">
                  <c:v>SE</c:v>
                </c:pt>
                <c:pt idx="8">
                  <c:v>MA</c:v>
                </c:pt>
                <c:pt idx="9">
                  <c:v>CE</c:v>
                </c:pt>
                <c:pt idx="10">
                  <c:v>PB</c:v>
                </c:pt>
                <c:pt idx="11">
                  <c:v>PI</c:v>
                </c:pt>
                <c:pt idx="12">
                  <c:v>BA</c:v>
                </c:pt>
                <c:pt idx="13">
                  <c:v>RN</c:v>
                </c:pt>
                <c:pt idx="14">
                  <c:v>AL</c:v>
                </c:pt>
                <c:pt idx="15">
                  <c:v>PE</c:v>
                </c:pt>
                <c:pt idx="16">
                  <c:v>ES</c:v>
                </c:pt>
                <c:pt idx="17">
                  <c:v>MG</c:v>
                </c:pt>
                <c:pt idx="18">
                  <c:v>RJ</c:v>
                </c:pt>
                <c:pt idx="19">
                  <c:v>SP</c:v>
                </c:pt>
                <c:pt idx="20">
                  <c:v>SC</c:v>
                </c:pt>
                <c:pt idx="21">
                  <c:v>PR</c:v>
                </c:pt>
                <c:pt idx="22">
                  <c:v>RS</c:v>
                </c:pt>
                <c:pt idx="23">
                  <c:v>MT</c:v>
                </c:pt>
                <c:pt idx="24">
                  <c:v>GO</c:v>
                </c:pt>
                <c:pt idx="25">
                  <c:v>MS</c:v>
                </c:pt>
                <c:pt idx="26">
                  <c:v>DF</c:v>
                </c:pt>
              </c:strCache>
            </c:strRef>
          </c:cat>
          <c:val>
            <c:numRef>
              <c:f>'[gra´ficos_v1.xlsx]P29 MEAN'!$C$213:$C$239</c:f>
              <c:numCache>
                <c:formatCode>0.0</c:formatCode>
                <c:ptCount val="27"/>
                <c:pt idx="0">
                  <c:v>9.5874125874125831</c:v>
                </c:pt>
                <c:pt idx="1">
                  <c:v>9.5757575757575779</c:v>
                </c:pt>
                <c:pt idx="2">
                  <c:v>9.5401459854014572</c:v>
                </c:pt>
                <c:pt idx="3">
                  <c:v>9.3333333333333321</c:v>
                </c:pt>
                <c:pt idx="4">
                  <c:v>9.171428571428569</c:v>
                </c:pt>
                <c:pt idx="5">
                  <c:v>9.1016949152542352</c:v>
                </c:pt>
                <c:pt idx="6">
                  <c:v>9.0714285714285694</c:v>
                </c:pt>
                <c:pt idx="7">
                  <c:v>9.503759398496241</c:v>
                </c:pt>
                <c:pt idx="8">
                  <c:v>9.4666666666666668</c:v>
                </c:pt>
                <c:pt idx="9">
                  <c:v>9.4200000000000035</c:v>
                </c:pt>
                <c:pt idx="10">
                  <c:v>9.3975903614457827</c:v>
                </c:pt>
                <c:pt idx="11">
                  <c:v>9.343137254901956</c:v>
                </c:pt>
                <c:pt idx="12">
                  <c:v>9.2366863905325456</c:v>
                </c:pt>
                <c:pt idx="13">
                  <c:v>9.2307692307692353</c:v>
                </c:pt>
                <c:pt idx="14">
                  <c:v>9.1728395061728403</c:v>
                </c:pt>
                <c:pt idx="15">
                  <c:v>9.112500000000006</c:v>
                </c:pt>
                <c:pt idx="16">
                  <c:v>9.3312500000000025</c:v>
                </c:pt>
                <c:pt idx="17">
                  <c:v>9.252577319587628</c:v>
                </c:pt>
                <c:pt idx="18">
                  <c:v>9.1243243243243235</c:v>
                </c:pt>
                <c:pt idx="19">
                  <c:v>9.0649999999999995</c:v>
                </c:pt>
                <c:pt idx="20">
                  <c:v>9.3027027027027032</c:v>
                </c:pt>
                <c:pt idx="21">
                  <c:v>9.2944444444444478</c:v>
                </c:pt>
                <c:pt idx="22">
                  <c:v>8.9408602150537604</c:v>
                </c:pt>
                <c:pt idx="23">
                  <c:v>9.24</c:v>
                </c:pt>
                <c:pt idx="24">
                  <c:v>9.2125000000000021</c:v>
                </c:pt>
                <c:pt idx="25">
                  <c:v>9.0363636363636406</c:v>
                </c:pt>
                <c:pt idx="26">
                  <c:v>8.8875000000000011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10DA-4AB1-A40E-8630A091C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45041856"/>
        <c:axId val="345042248"/>
      </c:barChart>
      <c:catAx>
        <c:axId val="34504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042248"/>
        <c:crosses val="autoZero"/>
        <c:auto val="1"/>
        <c:lblAlgn val="ctr"/>
        <c:lblOffset val="100"/>
        <c:noMultiLvlLbl val="0"/>
      </c:catAx>
      <c:valAx>
        <c:axId val="345042248"/>
        <c:scaling>
          <c:orientation val="minMax"/>
          <c:min val="7"/>
        </c:scaling>
        <c:delete val="1"/>
        <c:axPos val="l"/>
        <c:numFmt formatCode="0.0" sourceLinked="1"/>
        <c:majorTickMark val="out"/>
        <c:minorTickMark val="none"/>
        <c:tickLblPos val="nextTo"/>
        <c:crossAx val="3450418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11682246572671086"/>
          <c:w val="0.96944444444444444"/>
          <c:h val="0.71025435029730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0272-450A-897E-ED73FC13E5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3E-4AF9-9AA9-60AD2CCBC89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3E-4AF9-9AA9-60AD2CCBC89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3E-4AF9-9AA9-60AD2CCBC89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3E-4AF9-9AA9-60AD2CCBC89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3E-4AF9-9AA9-60AD2CCBC89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3E-4AF9-9AA9-60AD2CCBC89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3E-4AF9-9AA9-60AD2CCBC898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3E-4AF9-9AA9-60AD2CCBC898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3E-4AF9-9AA9-60AD2CCBC898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3E-4AF9-9AA9-60AD2CCBC898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93E-4AF9-9AA9-60AD2CCBC898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93E-4AF9-9AA9-60AD2CCBC898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93E-4AF9-9AA9-60AD2CCBC898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93E-4AF9-9AA9-60AD2CCBC8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'[gra´ficos_v1.xlsx]P30 a P38'!$B$1131:$B$1157</c:f>
              <c:strCache>
                <c:ptCount val="27"/>
                <c:pt idx="0">
                  <c:v>AC</c:v>
                </c:pt>
                <c:pt idx="1">
                  <c:v>MA</c:v>
                </c:pt>
                <c:pt idx="2">
                  <c:v>AM</c:v>
                </c:pt>
                <c:pt idx="3">
                  <c:v>PI</c:v>
                </c:pt>
                <c:pt idx="4">
                  <c:v>PA</c:v>
                </c:pt>
                <c:pt idx="5">
                  <c:v>AL</c:v>
                </c:pt>
                <c:pt idx="6">
                  <c:v>MG</c:v>
                </c:pt>
                <c:pt idx="7">
                  <c:v>PR</c:v>
                </c:pt>
                <c:pt idx="8">
                  <c:v>MT</c:v>
                </c:pt>
                <c:pt idx="9">
                  <c:v>RN</c:v>
                </c:pt>
                <c:pt idx="10">
                  <c:v>SE</c:v>
                </c:pt>
                <c:pt idx="11">
                  <c:v>BA</c:v>
                </c:pt>
                <c:pt idx="12">
                  <c:v>AP</c:v>
                </c:pt>
                <c:pt idx="13">
                  <c:v>SC</c:v>
                </c:pt>
                <c:pt idx="14">
                  <c:v>PB</c:v>
                </c:pt>
                <c:pt idx="15">
                  <c:v>PE</c:v>
                </c:pt>
                <c:pt idx="16">
                  <c:v>GO</c:v>
                </c:pt>
                <c:pt idx="17">
                  <c:v>ES</c:v>
                </c:pt>
                <c:pt idx="18">
                  <c:v>SP</c:v>
                </c:pt>
                <c:pt idx="19">
                  <c:v>TO</c:v>
                </c:pt>
                <c:pt idx="20">
                  <c:v>CE</c:v>
                </c:pt>
                <c:pt idx="21">
                  <c:v>MS</c:v>
                </c:pt>
                <c:pt idx="22">
                  <c:v>RS</c:v>
                </c:pt>
                <c:pt idx="23">
                  <c:v>RO</c:v>
                </c:pt>
                <c:pt idx="24">
                  <c:v>RJ</c:v>
                </c:pt>
                <c:pt idx="25">
                  <c:v>RR</c:v>
                </c:pt>
                <c:pt idx="26">
                  <c:v>DF</c:v>
                </c:pt>
              </c:strCache>
            </c:strRef>
          </c:cat>
          <c:val>
            <c:numRef>
              <c:f>'[gra´ficos_v1.xlsx]P30 a P38'!$C$1131:$C$1157</c:f>
              <c:numCache>
                <c:formatCode>General</c:formatCode>
                <c:ptCount val="27"/>
                <c:pt idx="0">
                  <c:v>82</c:v>
                </c:pt>
                <c:pt idx="1">
                  <c:v>78</c:v>
                </c:pt>
                <c:pt idx="2">
                  <c:v>77</c:v>
                </c:pt>
                <c:pt idx="3">
                  <c:v>77</c:v>
                </c:pt>
                <c:pt idx="4">
                  <c:v>75</c:v>
                </c:pt>
                <c:pt idx="5">
                  <c:v>75</c:v>
                </c:pt>
                <c:pt idx="6">
                  <c:v>74</c:v>
                </c:pt>
                <c:pt idx="7">
                  <c:v>73</c:v>
                </c:pt>
                <c:pt idx="8">
                  <c:v>73</c:v>
                </c:pt>
                <c:pt idx="9">
                  <c:v>72</c:v>
                </c:pt>
                <c:pt idx="10">
                  <c:v>72</c:v>
                </c:pt>
                <c:pt idx="11">
                  <c:v>71</c:v>
                </c:pt>
                <c:pt idx="12">
                  <c:v>70</c:v>
                </c:pt>
                <c:pt idx="13">
                  <c:v>70</c:v>
                </c:pt>
                <c:pt idx="14">
                  <c:v>69</c:v>
                </c:pt>
                <c:pt idx="15">
                  <c:v>69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65</c:v>
                </c:pt>
                <c:pt idx="23">
                  <c:v>65</c:v>
                </c:pt>
                <c:pt idx="24">
                  <c:v>65</c:v>
                </c:pt>
                <c:pt idx="25">
                  <c:v>61</c:v>
                </c:pt>
                <c:pt idx="2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693E-4AF9-9AA9-60AD2CCBC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45043032"/>
        <c:axId val="345043424"/>
      </c:barChart>
      <c:catAx>
        <c:axId val="34504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043424"/>
        <c:crosses val="autoZero"/>
        <c:auto val="1"/>
        <c:lblAlgn val="ctr"/>
        <c:lblOffset val="100"/>
        <c:noMultiLvlLbl val="0"/>
      </c:catAx>
      <c:valAx>
        <c:axId val="34504342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5043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60395239852491E-2"/>
          <c:y val="0.18279568418498621"/>
          <c:w val="0.96687920952029505"/>
          <c:h val="0.665504369905988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C1-4669-B5F8-48DC9CFF51A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C1-4669-B5F8-48DC9CFF51A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C1-4669-B5F8-48DC9CFF51A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5C1-4669-B5F8-48DC9CFF51AF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5C1-4669-B5F8-48DC9CFF51AF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5C1-4669-B5F8-48DC9CFF51A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5C1-4669-B5F8-48DC9CFF51AF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5C1-4669-B5F8-48DC9CFF51AF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5C1-4669-B5F8-48DC9CFF51AF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5C1-4669-B5F8-48DC9CFF51AF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85C1-4669-B5F8-48DC9CFF51AF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5C1-4669-B5F8-48DC9CFF51AF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5C1-4669-B5F8-48DC9CFF51AF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5C1-4669-B5F8-48DC9CFF51AF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5C1-4669-B5F8-48DC9CFF51AF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85C1-4669-B5F8-48DC9CFF51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'P11 MEAN'!$B$169:$B$195</c:f>
              <c:strCache>
                <c:ptCount val="27"/>
                <c:pt idx="0">
                  <c:v>AC</c:v>
                </c:pt>
                <c:pt idx="1">
                  <c:v>AM</c:v>
                </c:pt>
                <c:pt idx="2">
                  <c:v>PA</c:v>
                </c:pt>
                <c:pt idx="3">
                  <c:v>AP</c:v>
                </c:pt>
                <c:pt idx="4">
                  <c:v>TO</c:v>
                </c:pt>
                <c:pt idx="5">
                  <c:v>RO</c:v>
                </c:pt>
                <c:pt idx="6">
                  <c:v>RR</c:v>
                </c:pt>
                <c:pt idx="7">
                  <c:v>MA</c:v>
                </c:pt>
                <c:pt idx="8">
                  <c:v>PI</c:v>
                </c:pt>
                <c:pt idx="9">
                  <c:v>AL</c:v>
                </c:pt>
                <c:pt idx="10">
                  <c:v>RN</c:v>
                </c:pt>
                <c:pt idx="11">
                  <c:v>SE</c:v>
                </c:pt>
                <c:pt idx="12">
                  <c:v>BA</c:v>
                </c:pt>
                <c:pt idx="13">
                  <c:v>PB</c:v>
                </c:pt>
                <c:pt idx="14">
                  <c:v>PE</c:v>
                </c:pt>
                <c:pt idx="15">
                  <c:v>CE</c:v>
                </c:pt>
                <c:pt idx="16">
                  <c:v>MT</c:v>
                </c:pt>
                <c:pt idx="17">
                  <c:v>GO</c:v>
                </c:pt>
                <c:pt idx="18">
                  <c:v>MS</c:v>
                </c:pt>
                <c:pt idx="19">
                  <c:v>DF</c:v>
                </c:pt>
                <c:pt idx="20">
                  <c:v>MG</c:v>
                </c:pt>
                <c:pt idx="21">
                  <c:v>ES</c:v>
                </c:pt>
                <c:pt idx="22">
                  <c:v>SP</c:v>
                </c:pt>
                <c:pt idx="23">
                  <c:v>RJ</c:v>
                </c:pt>
                <c:pt idx="24">
                  <c:v>PR</c:v>
                </c:pt>
                <c:pt idx="25">
                  <c:v>SC</c:v>
                </c:pt>
                <c:pt idx="26">
                  <c:v>RS</c:v>
                </c:pt>
              </c:strCache>
            </c:strRef>
          </c:cat>
          <c:val>
            <c:numRef>
              <c:f>'P11 MEAN'!$C$169:$C$195</c:f>
              <c:numCache>
                <c:formatCode>General</c:formatCode>
                <c:ptCount val="27"/>
                <c:pt idx="0">
                  <c:v>82</c:v>
                </c:pt>
                <c:pt idx="1">
                  <c:v>78</c:v>
                </c:pt>
                <c:pt idx="2">
                  <c:v>76</c:v>
                </c:pt>
                <c:pt idx="3">
                  <c:v>71</c:v>
                </c:pt>
                <c:pt idx="4">
                  <c:v>68</c:v>
                </c:pt>
                <c:pt idx="5">
                  <c:v>66</c:v>
                </c:pt>
                <c:pt idx="6">
                  <c:v>61</c:v>
                </c:pt>
                <c:pt idx="7">
                  <c:v>79</c:v>
                </c:pt>
                <c:pt idx="8">
                  <c:v>77</c:v>
                </c:pt>
                <c:pt idx="9">
                  <c:v>75</c:v>
                </c:pt>
                <c:pt idx="10">
                  <c:v>73</c:v>
                </c:pt>
                <c:pt idx="11">
                  <c:v>72</c:v>
                </c:pt>
                <c:pt idx="12">
                  <c:v>72</c:v>
                </c:pt>
                <c:pt idx="13">
                  <c:v>70</c:v>
                </c:pt>
                <c:pt idx="14">
                  <c:v>69</c:v>
                </c:pt>
                <c:pt idx="15">
                  <c:v>67</c:v>
                </c:pt>
                <c:pt idx="16">
                  <c:v>73</c:v>
                </c:pt>
                <c:pt idx="17">
                  <c:v>69</c:v>
                </c:pt>
                <c:pt idx="18">
                  <c:v>67</c:v>
                </c:pt>
                <c:pt idx="19">
                  <c:v>61</c:v>
                </c:pt>
                <c:pt idx="20">
                  <c:v>74</c:v>
                </c:pt>
                <c:pt idx="21">
                  <c:v>69</c:v>
                </c:pt>
                <c:pt idx="22">
                  <c:v>68</c:v>
                </c:pt>
                <c:pt idx="23">
                  <c:v>65</c:v>
                </c:pt>
                <c:pt idx="24">
                  <c:v>73</c:v>
                </c:pt>
                <c:pt idx="25">
                  <c:v>70</c:v>
                </c:pt>
                <c:pt idx="26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85C1-4669-B5F8-48DC9CFF5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345044208"/>
        <c:axId val="345044600"/>
      </c:barChart>
      <c:catAx>
        <c:axId val="3450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044600"/>
        <c:crosses val="autoZero"/>
        <c:auto val="1"/>
        <c:lblAlgn val="ctr"/>
        <c:lblOffset val="100"/>
        <c:noMultiLvlLbl val="0"/>
      </c:catAx>
      <c:valAx>
        <c:axId val="345044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0442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C9-4D09-831A-E23F84AEA3B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C9-4D09-831A-E23F84AEA3B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C9-4D09-831A-E23F84AEA3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'P8'!$B$232:$B$234</c:f>
              <c:strCache>
                <c:ptCount val="3"/>
                <c:pt idx="0">
                  <c:v>barato</c:v>
                </c:pt>
                <c:pt idx="1">
                  <c:v>justo/ adequado</c:v>
                </c:pt>
                <c:pt idx="2">
                  <c:v>caro</c:v>
                </c:pt>
              </c:strCache>
            </c:strRef>
          </c:cat>
          <c:val>
            <c:numRef>
              <c:f>'P8'!$C$232:$C$234</c:f>
              <c:numCache>
                <c:formatCode>###0%</c:formatCode>
                <c:ptCount val="3"/>
                <c:pt idx="0">
                  <c:v>0.34308303481619684</c:v>
                </c:pt>
                <c:pt idx="1">
                  <c:v>0.52380276909489576</c:v>
                </c:pt>
                <c:pt idx="2">
                  <c:v>0.13311419608889555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C9-4D09-831A-E23F84AEA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3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43812782564479"/>
          <c:y val="3.4048371072260032E-2"/>
          <c:w val="0.67908534993335268"/>
          <c:h val="0.732798315464804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FA-4DFF-B58B-9A9E7C412C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FA-4DFF-B58B-9A9E7C412CE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'P39'!$B$3:$B$4</c:f>
              <c:strCache>
                <c:ptCount val="2"/>
                <c:pt idx="0">
                  <c:v>sim</c:v>
                </c:pt>
                <c:pt idx="1">
                  <c:v>não, ninguém entrou em contato</c:v>
                </c:pt>
              </c:strCache>
            </c:strRef>
          </c:cat>
          <c:val>
            <c:numRef>
              <c:f>'P39'!$C$3:$C$4</c:f>
              <c:numCache>
                <c:formatCode>###0%</c:formatCode>
                <c:ptCount val="2"/>
                <c:pt idx="0">
                  <c:v>0.33601622796299213</c:v>
                </c:pt>
                <c:pt idx="1">
                  <c:v>0.66398377203699799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FA-4DFF-B58B-9A9E7C412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3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11682246572671086"/>
          <c:w val="0.96944444444444444"/>
          <c:h val="0.71025435029730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612-4FA1-B82F-C3E7743436A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612-4FA1-B82F-C3E7743436A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612-4FA1-B82F-C3E7743436A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12-4FA1-B82F-C3E7743436AA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612-4FA1-B82F-C3E7743436AA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12-4FA1-B82F-C3E7743436AA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612-4FA1-B82F-C3E7743436A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12-4FA1-B82F-C3E7743436AA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12-4FA1-B82F-C3E7743436AA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12-4FA1-B82F-C3E7743436AA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12-4FA1-B82F-C3E7743436AA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612-4FA1-B82F-C3E7743436AA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612-4FA1-B82F-C3E7743436AA}"/>
              </c:ext>
            </c:extLst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12-4FA1-B82F-C3E774343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'[gra´ficos_v1.xlsx]P39'!$B$197:$B$223</c:f>
              <c:strCache>
                <c:ptCount val="27"/>
                <c:pt idx="0">
                  <c:v>MS</c:v>
                </c:pt>
                <c:pt idx="1">
                  <c:v>MA</c:v>
                </c:pt>
                <c:pt idx="2">
                  <c:v>PB</c:v>
                </c:pt>
                <c:pt idx="3">
                  <c:v>SP</c:v>
                </c:pt>
                <c:pt idx="4">
                  <c:v>SC</c:v>
                </c:pt>
                <c:pt idx="5">
                  <c:v>PI</c:v>
                </c:pt>
                <c:pt idx="6">
                  <c:v>TO</c:v>
                </c:pt>
                <c:pt idx="7">
                  <c:v>AL</c:v>
                </c:pt>
                <c:pt idx="8">
                  <c:v>MT</c:v>
                </c:pt>
                <c:pt idx="9">
                  <c:v>AP</c:v>
                </c:pt>
                <c:pt idx="10">
                  <c:v>MG</c:v>
                </c:pt>
                <c:pt idx="11">
                  <c:v>RN</c:v>
                </c:pt>
                <c:pt idx="12">
                  <c:v>SE</c:v>
                </c:pt>
                <c:pt idx="13">
                  <c:v>GO</c:v>
                </c:pt>
                <c:pt idx="14">
                  <c:v>CE</c:v>
                </c:pt>
                <c:pt idx="15">
                  <c:v>BA</c:v>
                </c:pt>
                <c:pt idx="16">
                  <c:v>AM</c:v>
                </c:pt>
                <c:pt idx="17">
                  <c:v>RS</c:v>
                </c:pt>
                <c:pt idx="18">
                  <c:v>RO</c:v>
                </c:pt>
                <c:pt idx="19">
                  <c:v>AC</c:v>
                </c:pt>
                <c:pt idx="20">
                  <c:v>PA</c:v>
                </c:pt>
                <c:pt idx="21">
                  <c:v>PR</c:v>
                </c:pt>
                <c:pt idx="22">
                  <c:v>RJ</c:v>
                </c:pt>
                <c:pt idx="23">
                  <c:v>ES</c:v>
                </c:pt>
                <c:pt idx="24">
                  <c:v>DF</c:v>
                </c:pt>
                <c:pt idx="25">
                  <c:v>PE</c:v>
                </c:pt>
                <c:pt idx="26">
                  <c:v>RR</c:v>
                </c:pt>
              </c:strCache>
            </c:strRef>
          </c:cat>
          <c:val>
            <c:numRef>
              <c:f>'[gra´ficos_v1.xlsx]P39'!$C$197:$C$223</c:f>
              <c:numCache>
                <c:formatCode>0</c:formatCode>
                <c:ptCount val="27"/>
                <c:pt idx="0">
                  <c:v>55.4</c:v>
                </c:pt>
                <c:pt idx="1">
                  <c:v>49.2</c:v>
                </c:pt>
                <c:pt idx="2">
                  <c:v>48</c:v>
                </c:pt>
                <c:pt idx="3">
                  <c:v>41.8</c:v>
                </c:pt>
                <c:pt idx="4">
                  <c:v>40.1</c:v>
                </c:pt>
                <c:pt idx="5">
                  <c:v>37.5</c:v>
                </c:pt>
                <c:pt idx="6">
                  <c:v>36.4</c:v>
                </c:pt>
                <c:pt idx="7">
                  <c:v>35.5</c:v>
                </c:pt>
                <c:pt idx="8">
                  <c:v>35.5</c:v>
                </c:pt>
                <c:pt idx="9">
                  <c:v>34.9</c:v>
                </c:pt>
                <c:pt idx="10">
                  <c:v>31.9</c:v>
                </c:pt>
                <c:pt idx="11">
                  <c:v>31.1</c:v>
                </c:pt>
                <c:pt idx="12">
                  <c:v>31.1</c:v>
                </c:pt>
                <c:pt idx="13">
                  <c:v>30.5</c:v>
                </c:pt>
                <c:pt idx="14">
                  <c:v>30.4</c:v>
                </c:pt>
                <c:pt idx="15">
                  <c:v>30.4</c:v>
                </c:pt>
                <c:pt idx="16">
                  <c:v>29.5</c:v>
                </c:pt>
                <c:pt idx="17">
                  <c:v>29.3</c:v>
                </c:pt>
                <c:pt idx="18">
                  <c:v>28.6</c:v>
                </c:pt>
                <c:pt idx="19">
                  <c:v>28.1</c:v>
                </c:pt>
                <c:pt idx="20">
                  <c:v>27.9</c:v>
                </c:pt>
                <c:pt idx="21">
                  <c:v>27.1</c:v>
                </c:pt>
                <c:pt idx="22">
                  <c:v>26.8</c:v>
                </c:pt>
                <c:pt idx="23">
                  <c:v>23.4</c:v>
                </c:pt>
                <c:pt idx="24">
                  <c:v>22.7</c:v>
                </c:pt>
                <c:pt idx="25">
                  <c:v>20.5</c:v>
                </c:pt>
                <c:pt idx="26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12-4FA1-B82F-C3E774343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45046168"/>
        <c:axId val="345671848"/>
      </c:barChart>
      <c:catAx>
        <c:axId val="34504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671848"/>
        <c:crosses val="autoZero"/>
        <c:auto val="1"/>
        <c:lblAlgn val="ctr"/>
        <c:lblOffset val="100"/>
        <c:noMultiLvlLbl val="0"/>
      </c:catAx>
      <c:valAx>
        <c:axId val="345671848"/>
        <c:scaling>
          <c:orientation val="minMax"/>
          <c:max val="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45046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2415902140673E-2"/>
          <c:y val="0.1293800539083558"/>
          <c:w val="0.97553516819571862"/>
          <c:h val="0.699436153774748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FF-43B1-90C6-4ED4673FCB2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FF-43B1-90C6-4ED4673FCB2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FF-43B1-90C6-4ED4673FCB2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FF-43B1-90C6-4ED4673FCB2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FF-43B1-90C6-4ED4673FCB2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2FF-43B1-90C6-4ED4673FCB2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2FF-43B1-90C6-4ED4673FCB2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2FF-43B1-90C6-4ED4673FCB2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2FF-43B1-90C6-4ED4673FCB2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2FF-43B1-90C6-4ED4673FCB2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2FF-43B1-90C6-4ED4673FCB22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2FF-43B1-90C6-4ED4673FCB22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2FF-43B1-90C6-4ED4673FCB22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2FF-43B1-90C6-4ED4673FCB22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2FF-43B1-90C6-4ED4673FCB22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2FF-43B1-90C6-4ED4673FCB22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2FF-43B1-90C6-4ED4673FCB22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2FF-43B1-90C6-4ED4673FCB22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2FF-43B1-90C6-4ED4673FCB22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2FF-43B1-90C6-4ED4673FCB22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2FF-43B1-90C6-4ED4673FC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'P39'!$B$201:$B$227</c:f>
              <c:strCache>
                <c:ptCount val="27"/>
                <c:pt idx="0">
                  <c:v>MS</c:v>
                </c:pt>
                <c:pt idx="1">
                  <c:v>MT</c:v>
                </c:pt>
                <c:pt idx="2">
                  <c:v>GO</c:v>
                </c:pt>
                <c:pt idx="3">
                  <c:v>DF</c:v>
                </c:pt>
                <c:pt idx="4">
                  <c:v>MA</c:v>
                </c:pt>
                <c:pt idx="5">
                  <c:v>PB</c:v>
                </c:pt>
                <c:pt idx="6">
                  <c:v>PI</c:v>
                </c:pt>
                <c:pt idx="7">
                  <c:v>AL</c:v>
                </c:pt>
                <c:pt idx="8">
                  <c:v>RN</c:v>
                </c:pt>
                <c:pt idx="9">
                  <c:v>SE</c:v>
                </c:pt>
                <c:pt idx="10">
                  <c:v>CE</c:v>
                </c:pt>
                <c:pt idx="11">
                  <c:v>BA</c:v>
                </c:pt>
                <c:pt idx="12">
                  <c:v>PE</c:v>
                </c:pt>
                <c:pt idx="13">
                  <c:v>TO</c:v>
                </c:pt>
                <c:pt idx="14">
                  <c:v>AP</c:v>
                </c:pt>
                <c:pt idx="15">
                  <c:v>AM</c:v>
                </c:pt>
                <c:pt idx="16">
                  <c:v>RO</c:v>
                </c:pt>
                <c:pt idx="17">
                  <c:v>AC</c:v>
                </c:pt>
                <c:pt idx="18">
                  <c:v>PA</c:v>
                </c:pt>
                <c:pt idx="19">
                  <c:v>RR</c:v>
                </c:pt>
                <c:pt idx="20">
                  <c:v>SC</c:v>
                </c:pt>
                <c:pt idx="21">
                  <c:v>RS</c:v>
                </c:pt>
                <c:pt idx="22">
                  <c:v>PR</c:v>
                </c:pt>
                <c:pt idx="23">
                  <c:v>SP</c:v>
                </c:pt>
                <c:pt idx="24">
                  <c:v>MG</c:v>
                </c:pt>
                <c:pt idx="25">
                  <c:v>RJ</c:v>
                </c:pt>
                <c:pt idx="26">
                  <c:v>ES</c:v>
                </c:pt>
              </c:strCache>
            </c:strRef>
          </c:cat>
          <c:val>
            <c:numRef>
              <c:f>'P39'!$C$201:$C$227</c:f>
              <c:numCache>
                <c:formatCode>General</c:formatCode>
                <c:ptCount val="27"/>
                <c:pt idx="0">
                  <c:v>55</c:v>
                </c:pt>
                <c:pt idx="1">
                  <c:v>35</c:v>
                </c:pt>
                <c:pt idx="2">
                  <c:v>31</c:v>
                </c:pt>
                <c:pt idx="3">
                  <c:v>23</c:v>
                </c:pt>
                <c:pt idx="4">
                  <c:v>49</c:v>
                </c:pt>
                <c:pt idx="5">
                  <c:v>48</c:v>
                </c:pt>
                <c:pt idx="6">
                  <c:v>37</c:v>
                </c:pt>
                <c:pt idx="7">
                  <c:v>36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30</c:v>
                </c:pt>
                <c:pt idx="12">
                  <c:v>21</c:v>
                </c:pt>
                <c:pt idx="13">
                  <c:v>36</c:v>
                </c:pt>
                <c:pt idx="14">
                  <c:v>35</c:v>
                </c:pt>
                <c:pt idx="15">
                  <c:v>30</c:v>
                </c:pt>
                <c:pt idx="16">
                  <c:v>29</c:v>
                </c:pt>
                <c:pt idx="17">
                  <c:v>28</c:v>
                </c:pt>
                <c:pt idx="18">
                  <c:v>28</c:v>
                </c:pt>
                <c:pt idx="19">
                  <c:v>15</c:v>
                </c:pt>
                <c:pt idx="20">
                  <c:v>40</c:v>
                </c:pt>
                <c:pt idx="21">
                  <c:v>29</c:v>
                </c:pt>
                <c:pt idx="22">
                  <c:v>27</c:v>
                </c:pt>
                <c:pt idx="23">
                  <c:v>42</c:v>
                </c:pt>
                <c:pt idx="24">
                  <c:v>32</c:v>
                </c:pt>
                <c:pt idx="25">
                  <c:v>27</c:v>
                </c:pt>
                <c:pt idx="26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B2FF-43B1-90C6-4ED4673FC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5672632"/>
        <c:axId val="345673024"/>
      </c:barChart>
      <c:catAx>
        <c:axId val="3456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673024"/>
        <c:crosses val="autoZero"/>
        <c:auto val="1"/>
        <c:lblAlgn val="ctr"/>
        <c:lblOffset val="100"/>
        <c:noMultiLvlLbl val="0"/>
      </c:catAx>
      <c:valAx>
        <c:axId val="34567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6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78-4B0E-8398-083A269B7A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78-4B0E-8398-083A269B7AE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8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8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'P40'!$B$3:$B$4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'P40'!$C$3:$C$4</c:f>
              <c:numCache>
                <c:formatCode>###0%</c:formatCode>
                <c:ptCount val="2"/>
                <c:pt idx="0">
                  <c:v>0.60282863300286349</c:v>
                </c:pt>
                <c:pt idx="1">
                  <c:v>0.39717136699712646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78-4B0E-8398-083A269B7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63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.11682246572671086"/>
          <c:w val="0.96944444444444444"/>
          <c:h val="0.71025435029730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9E-410E-A1AB-0723DFF98DB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9E-410E-A1AB-0723DFF98DB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9E-410E-A1AB-0723DFF98DB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9E-410E-A1AB-0723DFF98DB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9E-410E-A1AB-0723DFF98DB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9E-410E-A1AB-0723DFF98DB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9E-410E-A1AB-0723DFF98DB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A9E-410E-A1AB-0723DFF98DB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A9E-410E-A1AB-0723DFF98DB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A9E-410E-A1AB-0723DFF98DBE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A9E-410E-A1AB-0723DFF98DBE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5A9E-410E-A1AB-0723DFF98DBE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5A9E-410E-A1AB-0723DFF98DBE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5A9E-410E-A1AB-0723DFF98DBE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9E-410E-A1AB-0723DFF98D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A9E-410E-A1AB-0723DFF98D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'[gra´ficos_v1.xlsx]P40'!$B$203:$B$229</c:f>
              <c:strCache>
                <c:ptCount val="27"/>
                <c:pt idx="0">
                  <c:v>DF</c:v>
                </c:pt>
                <c:pt idx="1">
                  <c:v>RJ</c:v>
                </c:pt>
                <c:pt idx="2">
                  <c:v>AM</c:v>
                </c:pt>
                <c:pt idx="3">
                  <c:v>PA</c:v>
                </c:pt>
                <c:pt idx="4">
                  <c:v>SC</c:v>
                </c:pt>
                <c:pt idx="5">
                  <c:v>MT</c:v>
                </c:pt>
                <c:pt idx="6">
                  <c:v>ES</c:v>
                </c:pt>
                <c:pt idx="7">
                  <c:v>AC</c:v>
                </c:pt>
                <c:pt idx="8">
                  <c:v>RR</c:v>
                </c:pt>
                <c:pt idx="9">
                  <c:v>RS</c:v>
                </c:pt>
                <c:pt idx="10">
                  <c:v>MS</c:v>
                </c:pt>
                <c:pt idx="11">
                  <c:v>PI</c:v>
                </c:pt>
                <c:pt idx="12">
                  <c:v>GO</c:v>
                </c:pt>
                <c:pt idx="13">
                  <c:v>SP</c:v>
                </c:pt>
                <c:pt idx="14">
                  <c:v>MA</c:v>
                </c:pt>
                <c:pt idx="15">
                  <c:v>MG</c:v>
                </c:pt>
                <c:pt idx="16">
                  <c:v>CE</c:v>
                </c:pt>
                <c:pt idx="17">
                  <c:v>SE</c:v>
                </c:pt>
                <c:pt idx="18">
                  <c:v>BA</c:v>
                </c:pt>
                <c:pt idx="19">
                  <c:v>RO</c:v>
                </c:pt>
                <c:pt idx="20">
                  <c:v>AP</c:v>
                </c:pt>
                <c:pt idx="21">
                  <c:v>PB</c:v>
                </c:pt>
                <c:pt idx="22">
                  <c:v>PE</c:v>
                </c:pt>
                <c:pt idx="23">
                  <c:v>TO</c:v>
                </c:pt>
                <c:pt idx="24">
                  <c:v>PR</c:v>
                </c:pt>
                <c:pt idx="25">
                  <c:v>AL</c:v>
                </c:pt>
                <c:pt idx="26">
                  <c:v>RN</c:v>
                </c:pt>
              </c:strCache>
            </c:strRef>
          </c:cat>
          <c:val>
            <c:numRef>
              <c:f>'[gra´ficos_v1.xlsx]P40'!$C$203:$C$229</c:f>
              <c:numCache>
                <c:formatCode>0</c:formatCode>
                <c:ptCount val="27"/>
                <c:pt idx="0">
                  <c:v>53</c:v>
                </c:pt>
                <c:pt idx="1">
                  <c:v>53</c:v>
                </c:pt>
                <c:pt idx="2">
                  <c:v>52</c:v>
                </c:pt>
                <c:pt idx="3">
                  <c:v>50</c:v>
                </c:pt>
                <c:pt idx="4">
                  <c:v>48</c:v>
                </c:pt>
                <c:pt idx="5">
                  <c:v>48</c:v>
                </c:pt>
                <c:pt idx="6">
                  <c:v>46</c:v>
                </c:pt>
                <c:pt idx="7">
                  <c:v>46</c:v>
                </c:pt>
                <c:pt idx="8">
                  <c:v>43</c:v>
                </c:pt>
                <c:pt idx="9">
                  <c:v>40</c:v>
                </c:pt>
                <c:pt idx="10">
                  <c:v>40</c:v>
                </c:pt>
                <c:pt idx="11">
                  <c:v>39</c:v>
                </c:pt>
                <c:pt idx="12">
                  <c:v>39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36</c:v>
                </c:pt>
                <c:pt idx="17">
                  <c:v>35</c:v>
                </c:pt>
                <c:pt idx="18">
                  <c:v>34</c:v>
                </c:pt>
                <c:pt idx="19">
                  <c:v>32</c:v>
                </c:pt>
                <c:pt idx="20">
                  <c:v>31</c:v>
                </c:pt>
                <c:pt idx="21">
                  <c:v>30</c:v>
                </c:pt>
                <c:pt idx="22">
                  <c:v>30</c:v>
                </c:pt>
                <c:pt idx="23">
                  <c:v>29</c:v>
                </c:pt>
                <c:pt idx="24">
                  <c:v>28</c:v>
                </c:pt>
                <c:pt idx="25">
                  <c:v>26</c:v>
                </c:pt>
                <c:pt idx="2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5A9E-410E-A1AB-0723DFF98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345674592"/>
        <c:axId val="345674984"/>
      </c:barChart>
      <c:catAx>
        <c:axId val="3456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674984"/>
        <c:crosses val="autoZero"/>
        <c:auto val="1"/>
        <c:lblAlgn val="ctr"/>
        <c:lblOffset val="100"/>
        <c:noMultiLvlLbl val="0"/>
      </c:catAx>
      <c:valAx>
        <c:axId val="345674984"/>
        <c:scaling>
          <c:orientation val="minMax"/>
          <c:max val="8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34567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2415902140673E-2"/>
          <c:y val="0.1293800539083558"/>
          <c:w val="0.97553516819571862"/>
          <c:h val="0.699436153774748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F33-490E-BC8A-86C902FB553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F33-490E-BC8A-86C902FB553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F33-490E-BC8A-86C902FB553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F33-490E-BC8A-86C902FB553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33-490E-BC8A-86C902FB5531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33-490E-BC8A-86C902FB5531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33-490E-BC8A-86C902FB5531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33-490E-BC8A-86C902FB5531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F33-490E-BC8A-86C902FB5531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F33-490E-BC8A-86C902FB5531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F33-490E-BC8A-86C902FB5531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F33-490E-BC8A-86C902FB5531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F33-490E-BC8A-86C902FB5531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F33-490E-BC8A-86C902FB5531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F33-490E-BC8A-86C902FB5531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F33-490E-BC8A-86C902FB5531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0F33-490E-BC8A-86C902FB5531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0F33-490E-BC8A-86C902FB5531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F33-490E-BC8A-86C902FB5531}"/>
              </c:ext>
            </c:extLst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F33-490E-BC8A-86C902FB5531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F33-490E-BC8A-86C902FB5531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F33-490E-BC8A-86C902FB5531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0F33-490E-BC8A-86C902FB5531}"/>
              </c:ext>
            </c:extLst>
          </c:dPt>
          <c:dPt>
            <c:idx val="2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0F33-490E-BC8A-86C902FB5531}"/>
              </c:ext>
            </c:extLst>
          </c:dPt>
          <c:dPt>
            <c:idx val="2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0F33-490E-BC8A-86C902FB55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8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'P40'!$C$204:$C$230</c:f>
              <c:strCache>
                <c:ptCount val="27"/>
                <c:pt idx="0">
                  <c:v>AM</c:v>
                </c:pt>
                <c:pt idx="1">
                  <c:v>PA</c:v>
                </c:pt>
                <c:pt idx="2">
                  <c:v>AC</c:v>
                </c:pt>
                <c:pt idx="3">
                  <c:v>RR</c:v>
                </c:pt>
                <c:pt idx="4">
                  <c:v>RO</c:v>
                </c:pt>
                <c:pt idx="5">
                  <c:v>AP</c:v>
                </c:pt>
                <c:pt idx="6">
                  <c:v>TO</c:v>
                </c:pt>
                <c:pt idx="7">
                  <c:v>PI</c:v>
                </c:pt>
                <c:pt idx="8">
                  <c:v>MA</c:v>
                </c:pt>
                <c:pt idx="9">
                  <c:v>CE</c:v>
                </c:pt>
                <c:pt idx="10">
                  <c:v>SE</c:v>
                </c:pt>
                <c:pt idx="11">
                  <c:v>BA</c:v>
                </c:pt>
                <c:pt idx="12">
                  <c:v>PB</c:v>
                </c:pt>
                <c:pt idx="13">
                  <c:v>PE</c:v>
                </c:pt>
                <c:pt idx="14">
                  <c:v>AL</c:v>
                </c:pt>
                <c:pt idx="15">
                  <c:v>RN</c:v>
                </c:pt>
                <c:pt idx="16">
                  <c:v>DF</c:v>
                </c:pt>
                <c:pt idx="17">
                  <c:v>MT</c:v>
                </c:pt>
                <c:pt idx="18">
                  <c:v>MS</c:v>
                </c:pt>
                <c:pt idx="19">
                  <c:v>GO</c:v>
                </c:pt>
                <c:pt idx="20">
                  <c:v>SC</c:v>
                </c:pt>
                <c:pt idx="21">
                  <c:v>RS</c:v>
                </c:pt>
                <c:pt idx="22">
                  <c:v>PR</c:v>
                </c:pt>
                <c:pt idx="23">
                  <c:v>RJ</c:v>
                </c:pt>
                <c:pt idx="24">
                  <c:v>ES</c:v>
                </c:pt>
                <c:pt idx="25">
                  <c:v>SP</c:v>
                </c:pt>
                <c:pt idx="26">
                  <c:v>MG</c:v>
                </c:pt>
              </c:strCache>
            </c:strRef>
          </c:cat>
          <c:val>
            <c:numRef>
              <c:f>'P40'!$D$204:$D$230</c:f>
              <c:numCache>
                <c:formatCode>General</c:formatCode>
                <c:ptCount val="27"/>
                <c:pt idx="0">
                  <c:v>51</c:v>
                </c:pt>
                <c:pt idx="1">
                  <c:v>50</c:v>
                </c:pt>
                <c:pt idx="2">
                  <c:v>45</c:v>
                </c:pt>
                <c:pt idx="3">
                  <c:v>43</c:v>
                </c:pt>
                <c:pt idx="4">
                  <c:v>32</c:v>
                </c:pt>
                <c:pt idx="5">
                  <c:v>31</c:v>
                </c:pt>
                <c:pt idx="6">
                  <c:v>29</c:v>
                </c:pt>
                <c:pt idx="7">
                  <c:v>39</c:v>
                </c:pt>
                <c:pt idx="8">
                  <c:v>37</c:v>
                </c:pt>
                <c:pt idx="9">
                  <c:v>36</c:v>
                </c:pt>
                <c:pt idx="10">
                  <c:v>35</c:v>
                </c:pt>
                <c:pt idx="11">
                  <c:v>34</c:v>
                </c:pt>
                <c:pt idx="12">
                  <c:v>30</c:v>
                </c:pt>
                <c:pt idx="13">
                  <c:v>30</c:v>
                </c:pt>
                <c:pt idx="14">
                  <c:v>26</c:v>
                </c:pt>
                <c:pt idx="15">
                  <c:v>25</c:v>
                </c:pt>
                <c:pt idx="16">
                  <c:v>53</c:v>
                </c:pt>
                <c:pt idx="17">
                  <c:v>48</c:v>
                </c:pt>
                <c:pt idx="18">
                  <c:v>40</c:v>
                </c:pt>
                <c:pt idx="19">
                  <c:v>39</c:v>
                </c:pt>
                <c:pt idx="20">
                  <c:v>48</c:v>
                </c:pt>
                <c:pt idx="21">
                  <c:v>40</c:v>
                </c:pt>
                <c:pt idx="22">
                  <c:v>28</c:v>
                </c:pt>
                <c:pt idx="23">
                  <c:v>53</c:v>
                </c:pt>
                <c:pt idx="24">
                  <c:v>46</c:v>
                </c:pt>
                <c:pt idx="25">
                  <c:v>37</c:v>
                </c:pt>
                <c:pt idx="2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0F33-490E-BC8A-86C902FB5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5675768"/>
        <c:axId val="345676160"/>
      </c:barChart>
      <c:catAx>
        <c:axId val="34567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676160"/>
        <c:crosses val="autoZero"/>
        <c:auto val="1"/>
        <c:lblAlgn val="ctr"/>
        <c:lblOffset val="100"/>
        <c:noMultiLvlLbl val="0"/>
      </c:catAx>
      <c:valAx>
        <c:axId val="345676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6757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07-441F-AB11-156FF4CB991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07-441F-AB11-156FF4CB9917}"/>
              </c:ext>
            </c:extLst>
          </c:dPt>
          <c:dLbls>
            <c:dLbl>
              <c:idx val="1"/>
              <c:layout>
                <c:manualLayout>
                  <c:x val="0.15964980751866525"/>
                  <c:y val="0.14192005542704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pt-BR" sz="2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07-441F-AB11-156FF4CB99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'[gra´ficos_v1.xlsx]P41'!$B$3:$B$4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'[gra´ficos_v1.xlsx]P41'!$C$3:$C$4</c:f>
              <c:numCache>
                <c:formatCode>###0%</c:formatCode>
                <c:ptCount val="2"/>
                <c:pt idx="0">
                  <c:v>0.33647680489136311</c:v>
                </c:pt>
                <c:pt idx="1">
                  <c:v>0.66352319510862745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07-441F-AB11-156FF4CB9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2415902140673E-2"/>
          <c:y val="0.1293800539083558"/>
          <c:w val="0.97553516819571862"/>
          <c:h val="0.73423774858331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93-43C7-8FB3-BEE262B1263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93-43C7-8FB3-BEE262B1263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93-43C7-8FB3-BEE262B1263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93-43C7-8FB3-BEE262B1263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93-43C7-8FB3-BEE262B12638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93-43C7-8FB3-BEE262B12638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93-43C7-8FB3-BEE262B1263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F93-43C7-8FB3-BEE262B1263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F93-43C7-8FB3-BEE262B1263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F93-43C7-8FB3-BEE262B1263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F93-43C7-8FB3-BEE262B12638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F93-43C7-8FB3-BEE262B12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'[gra´ficos_v1.xlsx]P41'!$B$196:$B$222</c:f>
              <c:strCache>
                <c:ptCount val="27"/>
                <c:pt idx="0">
                  <c:v>SP</c:v>
                </c:pt>
                <c:pt idx="1">
                  <c:v>TO</c:v>
                </c:pt>
                <c:pt idx="2">
                  <c:v>RN</c:v>
                </c:pt>
                <c:pt idx="3">
                  <c:v>PR</c:v>
                </c:pt>
                <c:pt idx="4">
                  <c:v>MG</c:v>
                </c:pt>
                <c:pt idx="5">
                  <c:v>PB</c:v>
                </c:pt>
                <c:pt idx="6">
                  <c:v>RO</c:v>
                </c:pt>
                <c:pt idx="7">
                  <c:v>PE</c:v>
                </c:pt>
                <c:pt idx="8">
                  <c:v>PA</c:v>
                </c:pt>
                <c:pt idx="9">
                  <c:v>ES</c:v>
                </c:pt>
                <c:pt idx="10">
                  <c:v>MA</c:v>
                </c:pt>
                <c:pt idx="11">
                  <c:v>MS</c:v>
                </c:pt>
                <c:pt idx="12">
                  <c:v>AP</c:v>
                </c:pt>
                <c:pt idx="13">
                  <c:v>GO</c:v>
                </c:pt>
                <c:pt idx="14">
                  <c:v>AC</c:v>
                </c:pt>
                <c:pt idx="15">
                  <c:v>RJ</c:v>
                </c:pt>
                <c:pt idx="16">
                  <c:v>BA</c:v>
                </c:pt>
                <c:pt idx="17">
                  <c:v>AL</c:v>
                </c:pt>
                <c:pt idx="18">
                  <c:v>PI</c:v>
                </c:pt>
                <c:pt idx="19">
                  <c:v>RR</c:v>
                </c:pt>
                <c:pt idx="20">
                  <c:v>CE</c:v>
                </c:pt>
                <c:pt idx="21">
                  <c:v>SE</c:v>
                </c:pt>
                <c:pt idx="22">
                  <c:v>SC</c:v>
                </c:pt>
                <c:pt idx="23">
                  <c:v>RS</c:v>
                </c:pt>
                <c:pt idx="24">
                  <c:v>AM</c:v>
                </c:pt>
                <c:pt idx="25">
                  <c:v>DF</c:v>
                </c:pt>
                <c:pt idx="26">
                  <c:v>MT</c:v>
                </c:pt>
              </c:strCache>
            </c:strRef>
          </c:cat>
          <c:val>
            <c:numRef>
              <c:f>'[gra´ficos_v1.xlsx]P41'!$C$196:$C$222</c:f>
              <c:numCache>
                <c:formatCode>General</c:formatCode>
                <c:ptCount val="27"/>
                <c:pt idx="0">
                  <c:v>46</c:v>
                </c:pt>
                <c:pt idx="1">
                  <c:v>43</c:v>
                </c:pt>
                <c:pt idx="2">
                  <c:v>39</c:v>
                </c:pt>
                <c:pt idx="3">
                  <c:v>36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34</c:v>
                </c:pt>
                <c:pt idx="8">
                  <c:v>34</c:v>
                </c:pt>
                <c:pt idx="9">
                  <c:v>33</c:v>
                </c:pt>
                <c:pt idx="10">
                  <c:v>33</c:v>
                </c:pt>
                <c:pt idx="11">
                  <c:v>32</c:v>
                </c:pt>
                <c:pt idx="12">
                  <c:v>31</c:v>
                </c:pt>
                <c:pt idx="13">
                  <c:v>31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29</c:v>
                </c:pt>
                <c:pt idx="19">
                  <c:v>29</c:v>
                </c:pt>
                <c:pt idx="20">
                  <c:v>28</c:v>
                </c:pt>
                <c:pt idx="21">
                  <c:v>28</c:v>
                </c:pt>
                <c:pt idx="22">
                  <c:v>27</c:v>
                </c:pt>
                <c:pt idx="23">
                  <c:v>25</c:v>
                </c:pt>
                <c:pt idx="24">
                  <c:v>23</c:v>
                </c:pt>
                <c:pt idx="25">
                  <c:v>23</c:v>
                </c:pt>
                <c:pt idx="26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F93-43C7-8FB3-BEE262B12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5677728"/>
        <c:axId val="345678120"/>
      </c:barChart>
      <c:catAx>
        <c:axId val="3456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678120"/>
        <c:crosses val="autoZero"/>
        <c:auto val="1"/>
        <c:lblAlgn val="ctr"/>
        <c:lblOffset val="100"/>
        <c:noMultiLvlLbl val="0"/>
      </c:catAx>
      <c:valAx>
        <c:axId val="345678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6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32415902140673E-2"/>
          <c:y val="0.1293800539083558"/>
          <c:w val="0.97553516819571862"/>
          <c:h val="0.73423774858331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BF-4B86-9106-87DDAB2E984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BF-4B86-9106-87DDAB2E984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BF-4B86-9106-87DDAB2E984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BF-4B86-9106-87DDAB2E98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BF-4B86-9106-87DDAB2E984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BF-4B86-9106-87DDAB2E984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BBF-4B86-9106-87DDAB2E9846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BF-4B86-9106-87DDAB2E984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BF-4B86-9106-87DDAB2E984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BBF-4B86-9106-87DDAB2E984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BBF-4B86-9106-87DDAB2E9846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BBF-4B86-9106-87DDAB2E9846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BBF-4B86-9106-87DDAB2E9846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BBF-4B86-9106-87DDAB2E98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'P41'!$B$228:$B$254</c:f>
              <c:strCache>
                <c:ptCount val="27"/>
                <c:pt idx="0">
                  <c:v>TO</c:v>
                </c:pt>
                <c:pt idx="1">
                  <c:v>RO</c:v>
                </c:pt>
                <c:pt idx="2">
                  <c:v>PA</c:v>
                </c:pt>
                <c:pt idx="3">
                  <c:v>AP</c:v>
                </c:pt>
                <c:pt idx="4">
                  <c:v>AC</c:v>
                </c:pt>
                <c:pt idx="5">
                  <c:v>RR</c:v>
                </c:pt>
                <c:pt idx="6">
                  <c:v>AM</c:v>
                </c:pt>
                <c:pt idx="7">
                  <c:v>RN</c:v>
                </c:pt>
                <c:pt idx="8">
                  <c:v>PB</c:v>
                </c:pt>
                <c:pt idx="9">
                  <c:v>PE</c:v>
                </c:pt>
                <c:pt idx="10">
                  <c:v>MA</c:v>
                </c:pt>
                <c:pt idx="11">
                  <c:v>AL</c:v>
                </c:pt>
                <c:pt idx="12">
                  <c:v>BA</c:v>
                </c:pt>
                <c:pt idx="13">
                  <c:v>PI</c:v>
                </c:pt>
                <c:pt idx="14">
                  <c:v>CE</c:v>
                </c:pt>
                <c:pt idx="15">
                  <c:v>SE</c:v>
                </c:pt>
                <c:pt idx="16">
                  <c:v>MS</c:v>
                </c:pt>
                <c:pt idx="17">
                  <c:v>GO</c:v>
                </c:pt>
                <c:pt idx="18">
                  <c:v>DF</c:v>
                </c:pt>
                <c:pt idx="19">
                  <c:v>MT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SP</c:v>
                </c:pt>
                <c:pt idx="24">
                  <c:v>MG</c:v>
                </c:pt>
                <c:pt idx="25">
                  <c:v>ES</c:v>
                </c:pt>
                <c:pt idx="26">
                  <c:v>RJ</c:v>
                </c:pt>
              </c:strCache>
            </c:strRef>
          </c:cat>
          <c:val>
            <c:numRef>
              <c:f>'P41'!$C$228:$C$254</c:f>
              <c:numCache>
                <c:formatCode>General</c:formatCode>
                <c:ptCount val="27"/>
                <c:pt idx="0">
                  <c:v>43</c:v>
                </c:pt>
                <c:pt idx="1">
                  <c:v>35</c:v>
                </c:pt>
                <c:pt idx="2">
                  <c:v>34</c:v>
                </c:pt>
                <c:pt idx="3">
                  <c:v>31</c:v>
                </c:pt>
                <c:pt idx="4">
                  <c:v>30</c:v>
                </c:pt>
                <c:pt idx="5">
                  <c:v>29</c:v>
                </c:pt>
                <c:pt idx="6">
                  <c:v>23</c:v>
                </c:pt>
                <c:pt idx="7">
                  <c:v>39</c:v>
                </c:pt>
                <c:pt idx="8">
                  <c:v>35</c:v>
                </c:pt>
                <c:pt idx="9">
                  <c:v>34</c:v>
                </c:pt>
                <c:pt idx="10">
                  <c:v>33</c:v>
                </c:pt>
                <c:pt idx="11">
                  <c:v>30</c:v>
                </c:pt>
                <c:pt idx="12">
                  <c:v>30</c:v>
                </c:pt>
                <c:pt idx="13">
                  <c:v>29</c:v>
                </c:pt>
                <c:pt idx="14">
                  <c:v>28</c:v>
                </c:pt>
                <c:pt idx="15">
                  <c:v>28</c:v>
                </c:pt>
                <c:pt idx="16">
                  <c:v>32</c:v>
                </c:pt>
                <c:pt idx="17">
                  <c:v>31</c:v>
                </c:pt>
                <c:pt idx="18">
                  <c:v>23</c:v>
                </c:pt>
                <c:pt idx="19">
                  <c:v>21</c:v>
                </c:pt>
                <c:pt idx="20">
                  <c:v>36</c:v>
                </c:pt>
                <c:pt idx="21">
                  <c:v>27</c:v>
                </c:pt>
                <c:pt idx="22">
                  <c:v>25</c:v>
                </c:pt>
                <c:pt idx="23">
                  <c:v>46</c:v>
                </c:pt>
                <c:pt idx="24">
                  <c:v>35</c:v>
                </c:pt>
                <c:pt idx="25">
                  <c:v>33</c:v>
                </c:pt>
                <c:pt idx="26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BBF-4B86-9106-87DDAB2E9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5678904"/>
        <c:axId val="345679296"/>
      </c:barChart>
      <c:catAx>
        <c:axId val="345678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5679296"/>
        <c:crosses val="autoZero"/>
        <c:auto val="1"/>
        <c:lblAlgn val="ctr"/>
        <c:lblOffset val="100"/>
        <c:noMultiLvlLbl val="0"/>
      </c:catAx>
      <c:valAx>
        <c:axId val="34567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6789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6666666666666666"/>
          <c:w val="0.93888888888888888"/>
          <c:h val="0.641466535433070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B4-44F9-9850-A48A2B431D29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B4-44F9-9850-A48A2B431D29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B4-44F9-9850-A48A2B431D29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B4-44F9-9850-A48A2B431D2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32-4657-9CA2-D2F3087862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'P50 Frequências'!$B$50:$B$60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'P50 Frequências'!$C$50:$C$60</c:f>
              <c:numCache>
                <c:formatCode>General</c:formatCode>
                <c:ptCount val="11"/>
                <c:pt idx="0" formatCode="0%">
                  <c:v>6.3768497205584E-5</c:v>
                </c:pt>
                <c:pt idx="2" formatCode="0%">
                  <c:v>2.6250180217693999E-3</c:v>
                </c:pt>
                <c:pt idx="3" formatCode="0%">
                  <c:v>1.3258709254349999E-3</c:v>
                </c:pt>
                <c:pt idx="4" formatCode="0%">
                  <c:v>1.5832245618325499E-3</c:v>
                </c:pt>
                <c:pt idx="5" formatCode="0%">
                  <c:v>7.8057821505647697E-3</c:v>
                </c:pt>
                <c:pt idx="6" formatCode="0%">
                  <c:v>6.8567390275131902E-3</c:v>
                </c:pt>
                <c:pt idx="7" formatCode="0%">
                  <c:v>1.8507817362307898E-2</c:v>
                </c:pt>
                <c:pt idx="8" formatCode="0%">
                  <c:v>5.1249999345314302E-2</c:v>
                </c:pt>
                <c:pt idx="9" formatCode="0%">
                  <c:v>5.3498817420447202E-2</c:v>
                </c:pt>
                <c:pt idx="10" formatCode="0%">
                  <c:v>0.85016988146425698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B4-44F9-9850-A48A2B431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8222216"/>
        <c:axId val="348222608"/>
      </c:barChart>
      <c:catAx>
        <c:axId val="348222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8222608"/>
        <c:crosses val="autoZero"/>
        <c:auto val="1"/>
        <c:lblAlgn val="ctr"/>
        <c:lblOffset val="100"/>
        <c:noMultiLvlLbl val="0"/>
      </c:catAx>
      <c:valAx>
        <c:axId val="348222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822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1259844232016E-2"/>
          <c:y val="0.24364975529932439"/>
          <c:w val="0.88498840769903764"/>
          <c:h val="0.605216170895304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4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'P52'!$B$3:$B$9</c:f>
              <c:strCache>
                <c:ptCount val="7"/>
                <c:pt idx="0">
                  <c:v>até 24 anos</c:v>
                </c:pt>
                <c:pt idx="1">
                  <c:v>25 a 34</c:v>
                </c:pt>
                <c:pt idx="2">
                  <c:v>35 a 44</c:v>
                </c:pt>
                <c:pt idx="3">
                  <c:v>45 a 54</c:v>
                </c:pt>
                <c:pt idx="4">
                  <c:v>55 a 59</c:v>
                </c:pt>
                <c:pt idx="5">
                  <c:v>60 a 64</c:v>
                </c:pt>
                <c:pt idx="6">
                  <c:v>65 ou mais</c:v>
                </c:pt>
              </c:strCache>
            </c:strRef>
          </c:cat>
          <c:val>
            <c:numRef>
              <c:f>'P52'!$C$3:$C$9</c:f>
              <c:numCache>
                <c:formatCode>###0%</c:formatCode>
                <c:ptCount val="7"/>
                <c:pt idx="0">
                  <c:v>8.6228572254268346E-2</c:v>
                </c:pt>
                <c:pt idx="1">
                  <c:v>0.42250862453782223</c:v>
                </c:pt>
                <c:pt idx="2">
                  <c:v>0.293323671130161</c:v>
                </c:pt>
                <c:pt idx="3">
                  <c:v>0.15002696640838792</c:v>
                </c:pt>
                <c:pt idx="4">
                  <c:v>2.8956162430519631E-2</c:v>
                </c:pt>
                <c:pt idx="5">
                  <c:v>1.4084640761219331E-2</c:v>
                </c:pt>
                <c:pt idx="6">
                  <c:v>4.871362477610745E-3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5B-4B27-93F6-58AB1165D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33386784"/>
        <c:axId val="333387176"/>
      </c:barChart>
      <c:catAx>
        <c:axId val="33338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33387176"/>
        <c:crosses val="autoZero"/>
        <c:auto val="1"/>
        <c:lblAlgn val="ctr"/>
        <c:lblOffset val="100"/>
        <c:noMultiLvlLbl val="0"/>
      </c:catAx>
      <c:valAx>
        <c:axId val="33338717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33338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69732125603864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E2B-485D-9D6F-B4B7ECDDBC10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E2B-485D-9D6F-B4B7ECDDBC10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E2B-485D-9D6F-B4B7ECDDBC10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E2B-485D-9D6F-B4B7ECDDBC10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E2B-485D-9D6F-B4B7ECDDBC10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E2B-485D-9D6F-B4B7ECDDBC10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2B-485D-9D6F-B4B7ECDDBC10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2B-485D-9D6F-B4B7ECDDBC10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2B-485D-9D6F-B4B7ECDDBC10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E2B-485D-9D6F-B4B7ECDDBC10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E2B-485D-9D6F-B4B7ECDDBC10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E2B-485D-9D6F-B4B7ECDDBC10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E2B-485D-9D6F-B4B7ECDDBC10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E2B-485D-9D6F-B4B7ECDDBC10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E2B-485D-9D6F-B4B7ECDDBC10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E2B-485D-9D6F-B4B7ECDDBC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'P50 MEAN'!$B$140:$B$166</c:f>
              <c:strCache>
                <c:ptCount val="27"/>
                <c:pt idx="0">
                  <c:v>AC</c:v>
                </c:pt>
                <c:pt idx="1">
                  <c:v>PA</c:v>
                </c:pt>
                <c:pt idx="2">
                  <c:v>AM</c:v>
                </c:pt>
                <c:pt idx="3">
                  <c:v>SE</c:v>
                </c:pt>
                <c:pt idx="4">
                  <c:v>AL</c:v>
                </c:pt>
                <c:pt idx="5">
                  <c:v>PR</c:v>
                </c:pt>
                <c:pt idx="6">
                  <c:v>PB</c:v>
                </c:pt>
                <c:pt idx="7">
                  <c:v>MA</c:v>
                </c:pt>
                <c:pt idx="8">
                  <c:v>RN</c:v>
                </c:pt>
                <c:pt idx="9">
                  <c:v>MT</c:v>
                </c:pt>
                <c:pt idx="10">
                  <c:v>SC</c:v>
                </c:pt>
                <c:pt idx="11">
                  <c:v>ES</c:v>
                </c:pt>
                <c:pt idx="12">
                  <c:v>PI</c:v>
                </c:pt>
                <c:pt idx="13">
                  <c:v>TO</c:v>
                </c:pt>
                <c:pt idx="14">
                  <c:v>CE</c:v>
                </c:pt>
                <c:pt idx="15">
                  <c:v>GO</c:v>
                </c:pt>
                <c:pt idx="16">
                  <c:v>BA</c:v>
                </c:pt>
                <c:pt idx="17">
                  <c:v>MG</c:v>
                </c:pt>
                <c:pt idx="18">
                  <c:v>PE</c:v>
                </c:pt>
                <c:pt idx="19">
                  <c:v>SP</c:v>
                </c:pt>
                <c:pt idx="20">
                  <c:v>AP</c:v>
                </c:pt>
                <c:pt idx="21">
                  <c:v>MS</c:v>
                </c:pt>
                <c:pt idx="22">
                  <c:v>RO</c:v>
                </c:pt>
                <c:pt idx="23">
                  <c:v>RJ</c:v>
                </c:pt>
                <c:pt idx="24">
                  <c:v>RS</c:v>
                </c:pt>
                <c:pt idx="25">
                  <c:v>DF</c:v>
                </c:pt>
                <c:pt idx="26">
                  <c:v>RR</c:v>
                </c:pt>
              </c:strCache>
            </c:strRef>
          </c:cat>
          <c:val>
            <c:numRef>
              <c:f>'P50 MEAN'!$C$140:$C$166</c:f>
              <c:numCache>
                <c:formatCode>0.0</c:formatCode>
                <c:ptCount val="27"/>
                <c:pt idx="0" formatCode="0">
                  <c:v>9.9696969696969706</c:v>
                </c:pt>
                <c:pt idx="1">
                  <c:v>9.9300699300699247</c:v>
                </c:pt>
                <c:pt idx="2">
                  <c:v>9.9051094890510978</c:v>
                </c:pt>
                <c:pt idx="3">
                  <c:v>9.8270676691729317</c:v>
                </c:pt>
                <c:pt idx="4">
                  <c:v>9.7777777777777786</c:v>
                </c:pt>
                <c:pt idx="5">
                  <c:v>9.7653631284916163</c:v>
                </c:pt>
                <c:pt idx="6">
                  <c:v>9.7590361445783138</c:v>
                </c:pt>
                <c:pt idx="7">
                  <c:v>9.7583333333333311</c:v>
                </c:pt>
                <c:pt idx="8">
                  <c:v>9.7153846153846164</c:v>
                </c:pt>
                <c:pt idx="9">
                  <c:v>9.7133333333333312</c:v>
                </c:pt>
                <c:pt idx="10">
                  <c:v>9.7081081081081084</c:v>
                </c:pt>
                <c:pt idx="11">
                  <c:v>9.7062499999999936</c:v>
                </c:pt>
                <c:pt idx="12">
                  <c:v>9.7058823529411757</c:v>
                </c:pt>
                <c:pt idx="13">
                  <c:v>9.6857142857142868</c:v>
                </c:pt>
                <c:pt idx="14">
                  <c:v>9.6824324324324316</c:v>
                </c:pt>
                <c:pt idx="15">
                  <c:v>9.6749999999999972</c:v>
                </c:pt>
                <c:pt idx="16">
                  <c:v>9.6647058823529388</c:v>
                </c:pt>
                <c:pt idx="17">
                  <c:v>9.6443298969072195</c:v>
                </c:pt>
                <c:pt idx="18">
                  <c:v>9.5875000000000021</c:v>
                </c:pt>
                <c:pt idx="19">
                  <c:v>9.5202020202020226</c:v>
                </c:pt>
                <c:pt idx="20">
                  <c:v>9.4999999999999982</c:v>
                </c:pt>
                <c:pt idx="21">
                  <c:v>9.4636363636363612</c:v>
                </c:pt>
                <c:pt idx="22">
                  <c:v>9.4406779661016955</c:v>
                </c:pt>
                <c:pt idx="23">
                  <c:v>9.4402173913043441</c:v>
                </c:pt>
                <c:pt idx="24">
                  <c:v>9.3924731182795664</c:v>
                </c:pt>
                <c:pt idx="25">
                  <c:v>9.3459119496855365</c:v>
                </c:pt>
                <c:pt idx="26">
                  <c:v>9.2142857142857171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E2B-485D-9D6F-B4B7ECDDB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8223392"/>
        <c:axId val="348223784"/>
      </c:barChart>
      <c:catAx>
        <c:axId val="3482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8223784"/>
        <c:crosses val="autoZero"/>
        <c:auto val="1"/>
        <c:lblAlgn val="ctr"/>
        <c:lblOffset val="100"/>
        <c:noMultiLvlLbl val="0"/>
      </c:catAx>
      <c:valAx>
        <c:axId val="3482237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4822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94462649163511E-2"/>
          <c:y val="0.14955493341556164"/>
          <c:w val="0.97741107470167299"/>
          <c:h val="0.697321256038647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D1-418A-93FE-88B55D0C9E3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D1-418A-93FE-88B55D0C9E3C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D1-418A-93FE-88B55D0C9E3C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ED1-418A-93FE-88B55D0C9E3C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ED1-418A-93FE-88B55D0C9E3C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ED1-418A-93FE-88B55D0C9E3C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ED1-418A-93FE-88B55D0C9E3C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D1-418A-93FE-88B55D0C9E3C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AED1-418A-93FE-88B55D0C9E3C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ED1-418A-93FE-88B55D0C9E3C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ED1-418A-93FE-88B55D0C9E3C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ED1-418A-93FE-88B55D0C9E3C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AED1-418A-93FE-88B55D0C9E3C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ED1-418A-93FE-88B55D0C9E3C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ED1-418A-93FE-88B55D0C9E3C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AED1-418A-93FE-88B55D0C9E3C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ED1-418A-93FE-88B55D0C9E3C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AED1-418A-93FE-88B55D0C9E3C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AED1-418A-93FE-88B55D0C9E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'P50 MEAN'!$B$168:$B$194</c:f>
              <c:strCache>
                <c:ptCount val="27"/>
                <c:pt idx="0">
                  <c:v>AC</c:v>
                </c:pt>
                <c:pt idx="1">
                  <c:v>PA</c:v>
                </c:pt>
                <c:pt idx="2">
                  <c:v>AM</c:v>
                </c:pt>
                <c:pt idx="3">
                  <c:v>TO</c:v>
                </c:pt>
                <c:pt idx="4">
                  <c:v>AP</c:v>
                </c:pt>
                <c:pt idx="5">
                  <c:v>RO</c:v>
                </c:pt>
                <c:pt idx="6">
                  <c:v>RR</c:v>
                </c:pt>
                <c:pt idx="7">
                  <c:v>SE</c:v>
                </c:pt>
                <c:pt idx="8">
                  <c:v>AL</c:v>
                </c:pt>
                <c:pt idx="9">
                  <c:v>PB</c:v>
                </c:pt>
                <c:pt idx="10">
                  <c:v>MA</c:v>
                </c:pt>
                <c:pt idx="11">
                  <c:v>RN</c:v>
                </c:pt>
                <c:pt idx="12">
                  <c:v>PI</c:v>
                </c:pt>
                <c:pt idx="13">
                  <c:v>CE</c:v>
                </c:pt>
                <c:pt idx="14">
                  <c:v>BA</c:v>
                </c:pt>
                <c:pt idx="15">
                  <c:v>PE</c:v>
                </c:pt>
                <c:pt idx="16">
                  <c:v>MT</c:v>
                </c:pt>
                <c:pt idx="17">
                  <c:v>GO</c:v>
                </c:pt>
                <c:pt idx="18">
                  <c:v>MS</c:v>
                </c:pt>
                <c:pt idx="19">
                  <c:v>DF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ES</c:v>
                </c:pt>
                <c:pt idx="24">
                  <c:v>MG</c:v>
                </c:pt>
                <c:pt idx="25">
                  <c:v>SP</c:v>
                </c:pt>
                <c:pt idx="26">
                  <c:v>RJ</c:v>
                </c:pt>
              </c:strCache>
            </c:strRef>
          </c:cat>
          <c:val>
            <c:numRef>
              <c:f>'P50 MEAN'!$C$168:$C$194</c:f>
              <c:numCache>
                <c:formatCode>0.0</c:formatCode>
                <c:ptCount val="27"/>
                <c:pt idx="0" formatCode="0">
                  <c:v>9.9696969696969706</c:v>
                </c:pt>
                <c:pt idx="1">
                  <c:v>9.9300699300699247</c:v>
                </c:pt>
                <c:pt idx="2">
                  <c:v>9.9051094890510978</c:v>
                </c:pt>
                <c:pt idx="3">
                  <c:v>9.6857142857142868</c:v>
                </c:pt>
                <c:pt idx="4">
                  <c:v>9.4999999999999982</c:v>
                </c:pt>
                <c:pt idx="5">
                  <c:v>9.4406779661016955</c:v>
                </c:pt>
                <c:pt idx="6">
                  <c:v>9.2142857142857171</c:v>
                </c:pt>
                <c:pt idx="7">
                  <c:v>9.8270676691729317</c:v>
                </c:pt>
                <c:pt idx="8">
                  <c:v>9.7777777777777786</c:v>
                </c:pt>
                <c:pt idx="9">
                  <c:v>9.7590361445783138</c:v>
                </c:pt>
                <c:pt idx="10">
                  <c:v>9.7583333333333311</c:v>
                </c:pt>
                <c:pt idx="11">
                  <c:v>9.7153846153846164</c:v>
                </c:pt>
                <c:pt idx="12">
                  <c:v>9.7058823529411757</c:v>
                </c:pt>
                <c:pt idx="13">
                  <c:v>9.6824324324324316</c:v>
                </c:pt>
                <c:pt idx="14">
                  <c:v>9.6647058823529388</c:v>
                </c:pt>
                <c:pt idx="15">
                  <c:v>9.5875000000000021</c:v>
                </c:pt>
                <c:pt idx="16">
                  <c:v>9.7133333333333312</c:v>
                </c:pt>
                <c:pt idx="17">
                  <c:v>9.6749999999999972</c:v>
                </c:pt>
                <c:pt idx="18">
                  <c:v>9.4636363636363612</c:v>
                </c:pt>
                <c:pt idx="19">
                  <c:v>9.3459119496855365</c:v>
                </c:pt>
                <c:pt idx="20">
                  <c:v>9.7653631284916163</c:v>
                </c:pt>
                <c:pt idx="21">
                  <c:v>9.7081081081081084</c:v>
                </c:pt>
                <c:pt idx="22">
                  <c:v>9.3924731182795664</c:v>
                </c:pt>
                <c:pt idx="23">
                  <c:v>9.7062499999999936</c:v>
                </c:pt>
                <c:pt idx="24">
                  <c:v>9.6443298969072195</c:v>
                </c:pt>
                <c:pt idx="25">
                  <c:v>9.5202020202020226</c:v>
                </c:pt>
                <c:pt idx="26">
                  <c:v>9.4402173913043441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ED1-418A-93FE-88B55D0C9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8224568"/>
        <c:axId val="348224960"/>
      </c:barChart>
      <c:catAx>
        <c:axId val="34822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348224960"/>
        <c:crosses val="autoZero"/>
        <c:auto val="1"/>
        <c:lblAlgn val="ctr"/>
        <c:lblOffset val="100"/>
        <c:noMultiLvlLbl val="0"/>
      </c:catAx>
      <c:valAx>
        <c:axId val="3482249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48224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572C-A749-4292-8521-A46E61D9355E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2063-2F0F-44EA-80F7-EDE00DBF13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14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F5987-3EB9-4957-8B19-4D126D418C4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0D92-773F-4180-BE15-94329D14B7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6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B9FF6-AAEC-40AC-B162-FA42720E8875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6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4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05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1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57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90D92-773F-4180-BE15-94329D14B71D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30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B9FF6-AAEC-40AC-B162-FA42720E8875}" type="slidenum">
              <a:rPr lang="pt-BR" smtClean="0">
                <a:solidFill>
                  <a:prstClr val="black"/>
                </a:solidFill>
              </a:rPr>
              <a:pPr/>
              <a:t>95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14D-E300-4B41-ACDB-9DADE0C5F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42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61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50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57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44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58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3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50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631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1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>
              <a:defRPr sz="2400">
                <a:solidFill>
                  <a:srgbClr val="002060"/>
                </a:solidFill>
                <a:latin typeface="Arial Narrow" panose="020B0606020202030204" pitchFamily="34" charset="0"/>
              </a:defRPr>
            </a:lvl2pPr>
            <a:lvl3pPr>
              <a:defRPr sz="2400">
                <a:solidFill>
                  <a:srgbClr val="002060"/>
                </a:solidFill>
                <a:latin typeface="Arial Narrow" panose="020B0606020202030204" pitchFamily="34" charset="0"/>
              </a:defRPr>
            </a:lvl3pPr>
            <a:lvl4pPr>
              <a:defRPr sz="2400">
                <a:solidFill>
                  <a:srgbClr val="002060"/>
                </a:solidFill>
                <a:latin typeface="Arial Narrow" panose="020B0606020202030204" pitchFamily="34" charset="0"/>
              </a:defRPr>
            </a:lvl4pPr>
            <a:lvl5pPr>
              <a:defRPr sz="2400">
                <a:solidFill>
                  <a:srgbClr val="002060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114D-E300-4B41-ACDB-9DADE0C5F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00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89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3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50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18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5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55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448800" y="646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mtClean="0"/>
            </a:lvl1pPr>
          </a:lstStyle>
          <a:p>
            <a:fld id="{089BE57A-14EC-455D-8A2F-5440F4E462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0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332494" y="6188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9EA8114D-E300-4B41-ACDB-9DADE0C5F54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74"/>
          <a:stretch>
            <a:fillRect/>
          </a:stretch>
        </p:blipFill>
        <p:spPr bwMode="auto">
          <a:xfrm>
            <a:off x="10383253" y="88481"/>
            <a:ext cx="1692441" cy="81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19"/>
          <a:srcRect l="41375" t="2495"/>
          <a:stretch/>
        </p:blipFill>
        <p:spPr>
          <a:xfrm>
            <a:off x="-12700" y="0"/>
            <a:ext cx="1862101" cy="6806290"/>
          </a:xfrm>
          <a:prstGeom prst="rect">
            <a:avLst/>
          </a:prstGeom>
        </p:spPr>
      </p:pic>
      <p:cxnSp>
        <p:nvCxnSpPr>
          <p:cNvPr id="5" name="Conector reto 4"/>
          <p:cNvCxnSpPr/>
          <p:nvPr userDrawn="1"/>
        </p:nvCxnSpPr>
        <p:spPr>
          <a:xfrm>
            <a:off x="3846283" y="6742298"/>
            <a:ext cx="835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4236000" y="6814868"/>
            <a:ext cx="7956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5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97" r:id="rId13"/>
    <p:sldLayoutId id="2147483698" r:id="rId14"/>
    <p:sldLayoutId id="2147483712" r:id="rId15"/>
    <p:sldLayoutId id="214748369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332494" y="6188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9EA8114D-E300-4B41-ACDB-9DADE0C5F54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74"/>
          <a:stretch>
            <a:fillRect/>
          </a:stretch>
        </p:blipFill>
        <p:spPr bwMode="auto">
          <a:xfrm>
            <a:off x="10383253" y="88481"/>
            <a:ext cx="1692441" cy="81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4"/>
          <a:srcRect l="41375" t="2495"/>
          <a:stretch/>
        </p:blipFill>
        <p:spPr>
          <a:xfrm>
            <a:off x="-12700" y="0"/>
            <a:ext cx="1862101" cy="6806290"/>
          </a:xfrm>
          <a:prstGeom prst="rect">
            <a:avLst/>
          </a:prstGeom>
        </p:spPr>
      </p:pic>
      <p:cxnSp>
        <p:nvCxnSpPr>
          <p:cNvPr id="14" name="Conector reto 13"/>
          <p:cNvCxnSpPr/>
          <p:nvPr userDrawn="1"/>
        </p:nvCxnSpPr>
        <p:spPr>
          <a:xfrm>
            <a:off x="3846283" y="6742298"/>
            <a:ext cx="835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 userDrawn="1"/>
        </p:nvCxnSpPr>
        <p:spPr>
          <a:xfrm>
            <a:off x="4236000" y="6814868"/>
            <a:ext cx="7956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332494" y="61884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9EA8114D-E300-4B41-ACDB-9DADE0C5F549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574"/>
          <a:stretch>
            <a:fillRect/>
          </a:stretch>
        </p:blipFill>
        <p:spPr bwMode="auto">
          <a:xfrm>
            <a:off x="9868903" y="88481"/>
            <a:ext cx="1692441" cy="81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4"/>
          <a:srcRect l="41375" t="2495"/>
          <a:stretch/>
        </p:blipFill>
        <p:spPr>
          <a:xfrm>
            <a:off x="-12700" y="0"/>
            <a:ext cx="1862101" cy="68062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4"/>
          <a:srcRect l="41375" t="2495"/>
          <a:stretch/>
        </p:blipFill>
        <p:spPr>
          <a:xfrm flipH="1">
            <a:off x="9789344" y="25855"/>
            <a:ext cx="2415355" cy="68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70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897">
            <a:off x="6124320" y="2405290"/>
            <a:ext cx="5750950" cy="40652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3273"/>
            <a:ext cx="4180115" cy="37753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4226"/>
            <a:ext cx="7416800" cy="1309440"/>
          </a:xfrm>
          <a:prstGeom prst="rect">
            <a:avLst/>
          </a:prstGeom>
        </p:spPr>
      </p:pic>
      <p:sp>
        <p:nvSpPr>
          <p:cNvPr id="11" name="CaixaDeTexto 17"/>
          <p:cNvSpPr txBox="1"/>
          <p:nvPr/>
        </p:nvSpPr>
        <p:spPr>
          <a:xfrm>
            <a:off x="478104" y="1618781"/>
            <a:ext cx="680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pt-BR" sz="3600" b="1" dirty="0">
                <a:latin typeface="Arial Narrow" panose="020B0606020202030204" pitchFamily="34" charset="0"/>
              </a:rPr>
              <a:t>PESQUISA DE SATISFAÇÃO - EMPRETEC</a:t>
            </a:r>
          </a:p>
        </p:txBody>
      </p:sp>
      <p:sp>
        <p:nvSpPr>
          <p:cNvPr id="12" name="CaixaDeTexto 17"/>
          <p:cNvSpPr txBox="1"/>
          <p:nvPr/>
        </p:nvSpPr>
        <p:spPr>
          <a:xfrm>
            <a:off x="-1173927" y="3418757"/>
            <a:ext cx="535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latin typeface="Arial Narrow" panose="020B0606020202030204" pitchFamily="34" charset="0"/>
              </a:rPr>
              <a:t>ABRIL 2016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45" y="-1110878"/>
            <a:ext cx="2355169" cy="332982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71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1048571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P4 Quando o(a) Sr.(a) decidiu participar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qual era a sua expectativa? (RM)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0" y="6581001"/>
            <a:ext cx="430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3.398 entrevistas</a:t>
            </a:r>
          </a:p>
        </p:txBody>
      </p:sp>
      <p:sp>
        <p:nvSpPr>
          <p:cNvPr id="11" name="CaixaDeTexto 19"/>
          <p:cNvSpPr txBox="1"/>
          <p:nvPr/>
        </p:nvSpPr>
        <p:spPr>
          <a:xfrm>
            <a:off x="407368" y="273422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730326"/>
              </p:ext>
            </p:extLst>
          </p:nvPr>
        </p:nvGraphicFramePr>
        <p:xfrm>
          <a:off x="1231900" y="1825434"/>
          <a:ext cx="10364694" cy="425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0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8854" y="1196768"/>
            <a:ext cx="5462046" cy="100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P5 De 0 a 10, que nota o(a) Sr.(a) daria para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quanto ao atendimento de suas expectativas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Retângulo 72"/>
          <p:cNvSpPr/>
          <p:nvPr/>
        </p:nvSpPr>
        <p:spPr>
          <a:xfrm>
            <a:off x="6545178" y="1208426"/>
            <a:ext cx="5171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P6 O(A) Sr.(a) aplicou os conhecimentos adquiridos no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na sua empresa / na sua vida? 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7533" y="6383741"/>
            <a:ext cx="282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3.477 entrevistas</a:t>
            </a:r>
          </a:p>
        </p:txBody>
      </p:sp>
      <p:sp>
        <p:nvSpPr>
          <p:cNvPr id="12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3.475 entrevistas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442224"/>
              </p:ext>
            </p:extLst>
          </p:nvPr>
        </p:nvGraphicFramePr>
        <p:xfrm>
          <a:off x="793431" y="2333045"/>
          <a:ext cx="4680000" cy="339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37"/>
          <p:cNvSpPr txBox="1"/>
          <p:nvPr/>
        </p:nvSpPr>
        <p:spPr>
          <a:xfrm rot="21045577">
            <a:off x="1552588" y="2588840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9,1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42" name="CaixaDeTexto 5"/>
          <p:cNvSpPr txBox="1"/>
          <p:nvPr/>
        </p:nvSpPr>
        <p:spPr>
          <a:xfrm>
            <a:off x="875992" y="5709125"/>
            <a:ext cx="1202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não foram atendidas</a:t>
            </a:r>
          </a:p>
        </p:txBody>
      </p:sp>
      <p:sp>
        <p:nvSpPr>
          <p:cNvPr id="43" name="CaixaDeTexto 5"/>
          <p:cNvSpPr txBox="1"/>
          <p:nvPr/>
        </p:nvSpPr>
        <p:spPr>
          <a:xfrm>
            <a:off x="3676650" y="5698808"/>
            <a:ext cx="1773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foram plenamente atendidas</a:t>
            </a:r>
          </a:p>
        </p:txBody>
      </p:sp>
      <p:sp>
        <p:nvSpPr>
          <p:cNvPr id="41" name="Retângulo 12"/>
          <p:cNvSpPr/>
          <p:nvPr/>
        </p:nvSpPr>
        <p:spPr>
          <a:xfrm>
            <a:off x="205502" y="1208426"/>
            <a:ext cx="5609231" cy="5256226"/>
          </a:xfrm>
          <a:custGeom>
            <a:avLst/>
            <a:gdLst>
              <a:gd name="connsiteX0" fmla="*/ 0 w 6122662"/>
              <a:gd name="connsiteY0" fmla="*/ 0 h 5805247"/>
              <a:gd name="connsiteX1" fmla="*/ 6122662 w 6122662"/>
              <a:gd name="connsiteY1" fmla="*/ 0 h 5805247"/>
              <a:gd name="connsiteX2" fmla="*/ 6122662 w 6122662"/>
              <a:gd name="connsiteY2" fmla="*/ 5805247 h 5805247"/>
              <a:gd name="connsiteX3" fmla="*/ 0 w 6122662"/>
              <a:gd name="connsiteY3" fmla="*/ 5805247 h 5805247"/>
              <a:gd name="connsiteX4" fmla="*/ 0 w 6122662"/>
              <a:gd name="connsiteY4" fmla="*/ 0 h 5805247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0 w 6450209"/>
              <a:gd name="connsiteY4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354843 w 6450209"/>
              <a:gd name="connsiteY4" fmla="*/ 885228 h 5846190"/>
              <a:gd name="connsiteX5" fmla="*/ 0 w 6450209"/>
              <a:gd name="connsiteY5" fmla="*/ 0 h 5846190"/>
              <a:gd name="connsiteX0" fmla="*/ 86960 w 6537169"/>
              <a:gd name="connsiteY0" fmla="*/ 0 h 5846190"/>
              <a:gd name="connsiteX1" fmla="*/ 6537169 w 6537169"/>
              <a:gd name="connsiteY1" fmla="*/ 40943 h 5846190"/>
              <a:gd name="connsiteX2" fmla="*/ 6537169 w 6537169"/>
              <a:gd name="connsiteY2" fmla="*/ 5846190 h 5846190"/>
              <a:gd name="connsiteX3" fmla="*/ 414507 w 6537169"/>
              <a:gd name="connsiteY3" fmla="*/ 5846190 h 5846190"/>
              <a:gd name="connsiteX4" fmla="*/ 578281 w 6537169"/>
              <a:gd name="connsiteY4" fmla="*/ 1458434 h 5846190"/>
              <a:gd name="connsiteX5" fmla="*/ 441803 w 6537169"/>
              <a:gd name="connsiteY5" fmla="*/ 885228 h 5846190"/>
              <a:gd name="connsiteX6" fmla="*/ 86960 w 6537169"/>
              <a:gd name="connsiteY6" fmla="*/ 0 h 5846190"/>
              <a:gd name="connsiteX0" fmla="*/ 71887 w 6522096"/>
              <a:gd name="connsiteY0" fmla="*/ 0 h 5846190"/>
              <a:gd name="connsiteX1" fmla="*/ 6522096 w 6522096"/>
              <a:gd name="connsiteY1" fmla="*/ 40943 h 5846190"/>
              <a:gd name="connsiteX2" fmla="*/ 6522096 w 6522096"/>
              <a:gd name="connsiteY2" fmla="*/ 5846190 h 5846190"/>
              <a:gd name="connsiteX3" fmla="*/ 399434 w 6522096"/>
              <a:gd name="connsiteY3" fmla="*/ 5846190 h 5846190"/>
              <a:gd name="connsiteX4" fmla="*/ 645094 w 6522096"/>
              <a:gd name="connsiteY4" fmla="*/ 2195413 h 5846190"/>
              <a:gd name="connsiteX5" fmla="*/ 563208 w 6522096"/>
              <a:gd name="connsiteY5" fmla="*/ 1458434 h 5846190"/>
              <a:gd name="connsiteX6" fmla="*/ 426730 w 6522096"/>
              <a:gd name="connsiteY6" fmla="*/ 885228 h 5846190"/>
              <a:gd name="connsiteX7" fmla="*/ 71887 w 6522096"/>
              <a:gd name="connsiteY7" fmla="*/ 0 h 5846190"/>
              <a:gd name="connsiteX0" fmla="*/ 109643 w 6559852"/>
              <a:gd name="connsiteY0" fmla="*/ 0 h 5846190"/>
              <a:gd name="connsiteX1" fmla="*/ 6559852 w 6559852"/>
              <a:gd name="connsiteY1" fmla="*/ 40943 h 5846190"/>
              <a:gd name="connsiteX2" fmla="*/ 6559852 w 6559852"/>
              <a:gd name="connsiteY2" fmla="*/ 5846190 h 5846190"/>
              <a:gd name="connsiteX3" fmla="*/ 437190 w 6559852"/>
              <a:gd name="connsiteY3" fmla="*/ 5846190 h 5846190"/>
              <a:gd name="connsiteX4" fmla="*/ 546372 w 6559852"/>
              <a:gd name="connsiteY4" fmla="*/ 3232642 h 5846190"/>
              <a:gd name="connsiteX5" fmla="*/ 682850 w 6559852"/>
              <a:gd name="connsiteY5" fmla="*/ 2195413 h 5846190"/>
              <a:gd name="connsiteX6" fmla="*/ 600964 w 6559852"/>
              <a:gd name="connsiteY6" fmla="*/ 1458434 h 5846190"/>
              <a:gd name="connsiteX7" fmla="*/ 464486 w 6559852"/>
              <a:gd name="connsiteY7" fmla="*/ 885228 h 5846190"/>
              <a:gd name="connsiteX8" fmla="*/ 109643 w 6559852"/>
              <a:gd name="connsiteY8" fmla="*/ 0 h 5846190"/>
              <a:gd name="connsiteX0" fmla="*/ 79347 w 6529556"/>
              <a:gd name="connsiteY0" fmla="*/ 0 h 5846190"/>
              <a:gd name="connsiteX1" fmla="*/ 6529556 w 6529556"/>
              <a:gd name="connsiteY1" fmla="*/ 40943 h 5846190"/>
              <a:gd name="connsiteX2" fmla="*/ 6529556 w 6529556"/>
              <a:gd name="connsiteY2" fmla="*/ 5846190 h 5846190"/>
              <a:gd name="connsiteX3" fmla="*/ 406894 w 6529556"/>
              <a:gd name="connsiteY3" fmla="*/ 5846190 h 5846190"/>
              <a:gd name="connsiteX4" fmla="*/ 652553 w 6529556"/>
              <a:gd name="connsiteY4" fmla="*/ 3259938 h 5846190"/>
              <a:gd name="connsiteX5" fmla="*/ 652554 w 6529556"/>
              <a:gd name="connsiteY5" fmla="*/ 2195413 h 5846190"/>
              <a:gd name="connsiteX6" fmla="*/ 570668 w 6529556"/>
              <a:gd name="connsiteY6" fmla="*/ 1458434 h 5846190"/>
              <a:gd name="connsiteX7" fmla="*/ 434190 w 6529556"/>
              <a:gd name="connsiteY7" fmla="*/ 885228 h 5846190"/>
              <a:gd name="connsiteX8" fmla="*/ 79347 w 6529556"/>
              <a:gd name="connsiteY8" fmla="*/ 0 h 5846190"/>
              <a:gd name="connsiteX0" fmla="*/ 90958 w 6541167"/>
              <a:gd name="connsiteY0" fmla="*/ 0 h 5846190"/>
              <a:gd name="connsiteX1" fmla="*/ 6541167 w 6541167"/>
              <a:gd name="connsiteY1" fmla="*/ 40943 h 5846190"/>
              <a:gd name="connsiteX2" fmla="*/ 6541167 w 6541167"/>
              <a:gd name="connsiteY2" fmla="*/ 5846190 h 5846190"/>
              <a:gd name="connsiteX3" fmla="*/ 418505 w 6541167"/>
              <a:gd name="connsiteY3" fmla="*/ 5846190 h 5846190"/>
              <a:gd name="connsiteX4" fmla="*/ 609573 w 6541167"/>
              <a:gd name="connsiteY4" fmla="*/ 3232642 h 5846190"/>
              <a:gd name="connsiteX5" fmla="*/ 664165 w 6541167"/>
              <a:gd name="connsiteY5" fmla="*/ 2195413 h 5846190"/>
              <a:gd name="connsiteX6" fmla="*/ 582279 w 6541167"/>
              <a:gd name="connsiteY6" fmla="*/ 1458434 h 5846190"/>
              <a:gd name="connsiteX7" fmla="*/ 445801 w 6541167"/>
              <a:gd name="connsiteY7" fmla="*/ 885228 h 5846190"/>
              <a:gd name="connsiteX8" fmla="*/ 90958 w 6541167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1119118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832515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832515 w 6450209"/>
              <a:gd name="connsiteY3" fmla="*/ 4972733 h 5122859"/>
              <a:gd name="connsiteX4" fmla="*/ 518615 w 6450209"/>
              <a:gd name="connsiteY4" fmla="*/ 3232642 h 5122859"/>
              <a:gd name="connsiteX5" fmla="*/ 573207 w 6450209"/>
              <a:gd name="connsiteY5" fmla="*/ 2195413 h 5122859"/>
              <a:gd name="connsiteX6" fmla="*/ 491321 w 6450209"/>
              <a:gd name="connsiteY6" fmla="*/ 1458434 h 5122859"/>
              <a:gd name="connsiteX7" fmla="*/ 354843 w 6450209"/>
              <a:gd name="connsiteY7" fmla="*/ 885228 h 5122859"/>
              <a:gd name="connsiteX8" fmla="*/ 0 w 6450209"/>
              <a:gd name="connsiteY8" fmla="*/ 0 h 5122859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2497541 w 6450209"/>
              <a:gd name="connsiteY3" fmla="*/ 5047796 h 5122859"/>
              <a:gd name="connsiteX4" fmla="*/ 832515 w 6450209"/>
              <a:gd name="connsiteY4" fmla="*/ 4972733 h 5122859"/>
              <a:gd name="connsiteX5" fmla="*/ 518615 w 6450209"/>
              <a:gd name="connsiteY5" fmla="*/ 3232642 h 5122859"/>
              <a:gd name="connsiteX6" fmla="*/ 573207 w 6450209"/>
              <a:gd name="connsiteY6" fmla="*/ 2195413 h 5122859"/>
              <a:gd name="connsiteX7" fmla="*/ 491321 w 6450209"/>
              <a:gd name="connsiteY7" fmla="*/ 1458434 h 5122859"/>
              <a:gd name="connsiteX8" fmla="*/ 354843 w 6450209"/>
              <a:gd name="connsiteY8" fmla="*/ 885228 h 5122859"/>
              <a:gd name="connsiteX9" fmla="*/ 0 w 6450209"/>
              <a:gd name="connsiteY9" fmla="*/ 0 h 5122859"/>
              <a:gd name="connsiteX0" fmla="*/ 0 w 6450209"/>
              <a:gd name="connsiteY0" fmla="*/ 0 h 5148790"/>
              <a:gd name="connsiteX1" fmla="*/ 6450209 w 6450209"/>
              <a:gd name="connsiteY1" fmla="*/ 40943 h 5148790"/>
              <a:gd name="connsiteX2" fmla="*/ 6409266 w 6450209"/>
              <a:gd name="connsiteY2" fmla="*/ 5122859 h 5148790"/>
              <a:gd name="connsiteX3" fmla="*/ 2593076 w 6450209"/>
              <a:gd name="connsiteY3" fmla="*/ 5143330 h 5148790"/>
              <a:gd name="connsiteX4" fmla="*/ 2497541 w 6450209"/>
              <a:gd name="connsiteY4" fmla="*/ 5047796 h 5148790"/>
              <a:gd name="connsiteX5" fmla="*/ 832515 w 6450209"/>
              <a:gd name="connsiteY5" fmla="*/ 4972733 h 5148790"/>
              <a:gd name="connsiteX6" fmla="*/ 518615 w 6450209"/>
              <a:gd name="connsiteY6" fmla="*/ 3232642 h 5148790"/>
              <a:gd name="connsiteX7" fmla="*/ 573207 w 6450209"/>
              <a:gd name="connsiteY7" fmla="*/ 2195413 h 5148790"/>
              <a:gd name="connsiteX8" fmla="*/ 491321 w 6450209"/>
              <a:gd name="connsiteY8" fmla="*/ 1458434 h 5148790"/>
              <a:gd name="connsiteX9" fmla="*/ 354843 w 6450209"/>
              <a:gd name="connsiteY9" fmla="*/ 885228 h 5148790"/>
              <a:gd name="connsiteX10" fmla="*/ 0 w 6450209"/>
              <a:gd name="connsiteY10" fmla="*/ 0 h 5148790"/>
              <a:gd name="connsiteX0" fmla="*/ 0 w 6450209"/>
              <a:gd name="connsiteY0" fmla="*/ 0 h 5143330"/>
              <a:gd name="connsiteX1" fmla="*/ 6450209 w 6450209"/>
              <a:gd name="connsiteY1" fmla="*/ 40943 h 5143330"/>
              <a:gd name="connsiteX2" fmla="*/ 6409266 w 6450209"/>
              <a:gd name="connsiteY2" fmla="*/ 5122859 h 5143330"/>
              <a:gd name="connsiteX3" fmla="*/ 2593076 w 6450209"/>
              <a:gd name="connsiteY3" fmla="*/ 5143330 h 5143330"/>
              <a:gd name="connsiteX4" fmla="*/ 2497541 w 6450209"/>
              <a:gd name="connsiteY4" fmla="*/ 5047796 h 5143330"/>
              <a:gd name="connsiteX5" fmla="*/ 832515 w 6450209"/>
              <a:gd name="connsiteY5" fmla="*/ 4972733 h 5143330"/>
              <a:gd name="connsiteX6" fmla="*/ 518615 w 6450209"/>
              <a:gd name="connsiteY6" fmla="*/ 3232642 h 5143330"/>
              <a:gd name="connsiteX7" fmla="*/ 573207 w 6450209"/>
              <a:gd name="connsiteY7" fmla="*/ 2195413 h 5143330"/>
              <a:gd name="connsiteX8" fmla="*/ 491321 w 6450209"/>
              <a:gd name="connsiteY8" fmla="*/ 1458434 h 5143330"/>
              <a:gd name="connsiteX9" fmla="*/ 354843 w 6450209"/>
              <a:gd name="connsiteY9" fmla="*/ 885228 h 5143330"/>
              <a:gd name="connsiteX10" fmla="*/ 0 w 6450209"/>
              <a:gd name="connsiteY10" fmla="*/ 0 h 5143330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497541 w 6450209"/>
              <a:gd name="connsiteY4" fmla="*/ 5047796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279177 w 6450209"/>
              <a:gd name="connsiteY4" fmla="*/ 5156978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0209" h="5184273">
                <a:moveTo>
                  <a:pt x="0" y="0"/>
                </a:moveTo>
                <a:lnTo>
                  <a:pt x="6450209" y="40943"/>
                </a:lnTo>
                <a:lnTo>
                  <a:pt x="6409266" y="5122859"/>
                </a:lnTo>
                <a:cubicBezTo>
                  <a:pt x="5178146" y="5097838"/>
                  <a:pt x="3919731" y="5127407"/>
                  <a:pt x="2661315" y="5184273"/>
                </a:cubicBezTo>
                <a:lnTo>
                  <a:pt x="2279177" y="5156978"/>
                </a:lnTo>
                <a:lnTo>
                  <a:pt x="832515" y="4972733"/>
                </a:lnTo>
                <a:cubicBezTo>
                  <a:pt x="-192478" y="4518945"/>
                  <a:pt x="477672" y="3841105"/>
                  <a:pt x="518615" y="3232642"/>
                </a:cubicBezTo>
                <a:cubicBezTo>
                  <a:pt x="559558" y="2624179"/>
                  <a:pt x="541362" y="2472917"/>
                  <a:pt x="573207" y="2195413"/>
                </a:cubicBezTo>
                <a:cubicBezTo>
                  <a:pt x="605052" y="1917909"/>
                  <a:pt x="493596" y="1674524"/>
                  <a:pt x="491321" y="1458434"/>
                </a:cubicBezTo>
                <a:cubicBezTo>
                  <a:pt x="489046" y="1242345"/>
                  <a:pt x="411709" y="1130575"/>
                  <a:pt x="354843" y="88522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97405"/>
              </p:ext>
            </p:extLst>
          </p:nvPr>
        </p:nvGraphicFramePr>
        <p:xfrm>
          <a:off x="6545178" y="2249967"/>
          <a:ext cx="4680000" cy="34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CaixaDeTexto 5"/>
          <p:cNvSpPr txBox="1"/>
          <p:nvPr/>
        </p:nvSpPr>
        <p:spPr>
          <a:xfrm>
            <a:off x="6650887" y="5702655"/>
            <a:ext cx="1492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não pôs nada em prática</a:t>
            </a:r>
          </a:p>
        </p:txBody>
      </p:sp>
      <p:sp>
        <p:nvSpPr>
          <p:cNvPr id="47" name="CaixaDeTexto 5"/>
          <p:cNvSpPr txBox="1"/>
          <p:nvPr/>
        </p:nvSpPr>
        <p:spPr>
          <a:xfrm>
            <a:off x="9163050" y="5692338"/>
            <a:ext cx="206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pôs todos os conhecimentos em prática</a:t>
            </a:r>
          </a:p>
        </p:txBody>
      </p:sp>
      <p:sp>
        <p:nvSpPr>
          <p:cNvPr id="48" name="CaixaDeTexto 37"/>
          <p:cNvSpPr txBox="1"/>
          <p:nvPr/>
        </p:nvSpPr>
        <p:spPr>
          <a:xfrm rot="21045577">
            <a:off x="7181863" y="2473902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7,3</a:t>
            </a:r>
            <a:endParaRPr lang="pt-BR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1" grpId="0"/>
      <p:bldP spid="12" grpId="0"/>
      <p:bldGraphic spid="40" grpId="0">
        <p:bldAsOne/>
      </p:bldGraphic>
      <p:bldP spid="7" grpId="0" animBg="1"/>
      <p:bldP spid="42" grpId="0"/>
      <p:bldP spid="43" grpId="0"/>
      <p:bldP spid="41" grpId="0" animBg="1"/>
      <p:bldGraphic spid="45" grpId="0">
        <p:bldAsOne/>
      </p:bldGraphic>
      <p:bldP spid="46" grpId="0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8854" y="1196769"/>
            <a:ext cx="4149186" cy="99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P7 Em relação à sua satisfação geral com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 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407369" y="129406"/>
            <a:ext cx="324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8262" y="6523613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3.481 entrevistas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017713" y="874713"/>
            <a:ext cx="6958012" cy="763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925053"/>
              </p:ext>
            </p:extLst>
          </p:nvPr>
        </p:nvGraphicFramePr>
        <p:xfrm>
          <a:off x="676747" y="2383236"/>
          <a:ext cx="4796684" cy="334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CaixaDeTexto 37"/>
          <p:cNvSpPr txBox="1"/>
          <p:nvPr/>
        </p:nvSpPr>
        <p:spPr>
          <a:xfrm rot="21045577">
            <a:off x="1552588" y="2588840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9,1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166898" y="1196769"/>
            <a:ext cx="5315855" cy="99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P8 Na sua opinião, pensando no preço cobrado, acredita que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teve um preço....(RU)</a:t>
            </a:r>
          </a:p>
        </p:txBody>
      </p:sp>
      <p:sp>
        <p:nvSpPr>
          <p:cNvPr id="37" name="Retângulo 12"/>
          <p:cNvSpPr/>
          <p:nvPr/>
        </p:nvSpPr>
        <p:spPr>
          <a:xfrm>
            <a:off x="133786" y="1196769"/>
            <a:ext cx="5609231" cy="5116058"/>
          </a:xfrm>
          <a:custGeom>
            <a:avLst/>
            <a:gdLst>
              <a:gd name="connsiteX0" fmla="*/ 0 w 6122662"/>
              <a:gd name="connsiteY0" fmla="*/ 0 h 5805247"/>
              <a:gd name="connsiteX1" fmla="*/ 6122662 w 6122662"/>
              <a:gd name="connsiteY1" fmla="*/ 0 h 5805247"/>
              <a:gd name="connsiteX2" fmla="*/ 6122662 w 6122662"/>
              <a:gd name="connsiteY2" fmla="*/ 5805247 h 5805247"/>
              <a:gd name="connsiteX3" fmla="*/ 0 w 6122662"/>
              <a:gd name="connsiteY3" fmla="*/ 5805247 h 5805247"/>
              <a:gd name="connsiteX4" fmla="*/ 0 w 6122662"/>
              <a:gd name="connsiteY4" fmla="*/ 0 h 5805247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0 w 6450209"/>
              <a:gd name="connsiteY4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354843 w 6450209"/>
              <a:gd name="connsiteY4" fmla="*/ 885228 h 5846190"/>
              <a:gd name="connsiteX5" fmla="*/ 0 w 6450209"/>
              <a:gd name="connsiteY5" fmla="*/ 0 h 5846190"/>
              <a:gd name="connsiteX0" fmla="*/ 86960 w 6537169"/>
              <a:gd name="connsiteY0" fmla="*/ 0 h 5846190"/>
              <a:gd name="connsiteX1" fmla="*/ 6537169 w 6537169"/>
              <a:gd name="connsiteY1" fmla="*/ 40943 h 5846190"/>
              <a:gd name="connsiteX2" fmla="*/ 6537169 w 6537169"/>
              <a:gd name="connsiteY2" fmla="*/ 5846190 h 5846190"/>
              <a:gd name="connsiteX3" fmla="*/ 414507 w 6537169"/>
              <a:gd name="connsiteY3" fmla="*/ 5846190 h 5846190"/>
              <a:gd name="connsiteX4" fmla="*/ 578281 w 6537169"/>
              <a:gd name="connsiteY4" fmla="*/ 1458434 h 5846190"/>
              <a:gd name="connsiteX5" fmla="*/ 441803 w 6537169"/>
              <a:gd name="connsiteY5" fmla="*/ 885228 h 5846190"/>
              <a:gd name="connsiteX6" fmla="*/ 86960 w 6537169"/>
              <a:gd name="connsiteY6" fmla="*/ 0 h 5846190"/>
              <a:gd name="connsiteX0" fmla="*/ 71887 w 6522096"/>
              <a:gd name="connsiteY0" fmla="*/ 0 h 5846190"/>
              <a:gd name="connsiteX1" fmla="*/ 6522096 w 6522096"/>
              <a:gd name="connsiteY1" fmla="*/ 40943 h 5846190"/>
              <a:gd name="connsiteX2" fmla="*/ 6522096 w 6522096"/>
              <a:gd name="connsiteY2" fmla="*/ 5846190 h 5846190"/>
              <a:gd name="connsiteX3" fmla="*/ 399434 w 6522096"/>
              <a:gd name="connsiteY3" fmla="*/ 5846190 h 5846190"/>
              <a:gd name="connsiteX4" fmla="*/ 645094 w 6522096"/>
              <a:gd name="connsiteY4" fmla="*/ 2195413 h 5846190"/>
              <a:gd name="connsiteX5" fmla="*/ 563208 w 6522096"/>
              <a:gd name="connsiteY5" fmla="*/ 1458434 h 5846190"/>
              <a:gd name="connsiteX6" fmla="*/ 426730 w 6522096"/>
              <a:gd name="connsiteY6" fmla="*/ 885228 h 5846190"/>
              <a:gd name="connsiteX7" fmla="*/ 71887 w 6522096"/>
              <a:gd name="connsiteY7" fmla="*/ 0 h 5846190"/>
              <a:gd name="connsiteX0" fmla="*/ 109643 w 6559852"/>
              <a:gd name="connsiteY0" fmla="*/ 0 h 5846190"/>
              <a:gd name="connsiteX1" fmla="*/ 6559852 w 6559852"/>
              <a:gd name="connsiteY1" fmla="*/ 40943 h 5846190"/>
              <a:gd name="connsiteX2" fmla="*/ 6559852 w 6559852"/>
              <a:gd name="connsiteY2" fmla="*/ 5846190 h 5846190"/>
              <a:gd name="connsiteX3" fmla="*/ 437190 w 6559852"/>
              <a:gd name="connsiteY3" fmla="*/ 5846190 h 5846190"/>
              <a:gd name="connsiteX4" fmla="*/ 546372 w 6559852"/>
              <a:gd name="connsiteY4" fmla="*/ 3232642 h 5846190"/>
              <a:gd name="connsiteX5" fmla="*/ 682850 w 6559852"/>
              <a:gd name="connsiteY5" fmla="*/ 2195413 h 5846190"/>
              <a:gd name="connsiteX6" fmla="*/ 600964 w 6559852"/>
              <a:gd name="connsiteY6" fmla="*/ 1458434 h 5846190"/>
              <a:gd name="connsiteX7" fmla="*/ 464486 w 6559852"/>
              <a:gd name="connsiteY7" fmla="*/ 885228 h 5846190"/>
              <a:gd name="connsiteX8" fmla="*/ 109643 w 6559852"/>
              <a:gd name="connsiteY8" fmla="*/ 0 h 5846190"/>
              <a:gd name="connsiteX0" fmla="*/ 79347 w 6529556"/>
              <a:gd name="connsiteY0" fmla="*/ 0 h 5846190"/>
              <a:gd name="connsiteX1" fmla="*/ 6529556 w 6529556"/>
              <a:gd name="connsiteY1" fmla="*/ 40943 h 5846190"/>
              <a:gd name="connsiteX2" fmla="*/ 6529556 w 6529556"/>
              <a:gd name="connsiteY2" fmla="*/ 5846190 h 5846190"/>
              <a:gd name="connsiteX3" fmla="*/ 406894 w 6529556"/>
              <a:gd name="connsiteY3" fmla="*/ 5846190 h 5846190"/>
              <a:gd name="connsiteX4" fmla="*/ 652553 w 6529556"/>
              <a:gd name="connsiteY4" fmla="*/ 3259938 h 5846190"/>
              <a:gd name="connsiteX5" fmla="*/ 652554 w 6529556"/>
              <a:gd name="connsiteY5" fmla="*/ 2195413 h 5846190"/>
              <a:gd name="connsiteX6" fmla="*/ 570668 w 6529556"/>
              <a:gd name="connsiteY6" fmla="*/ 1458434 h 5846190"/>
              <a:gd name="connsiteX7" fmla="*/ 434190 w 6529556"/>
              <a:gd name="connsiteY7" fmla="*/ 885228 h 5846190"/>
              <a:gd name="connsiteX8" fmla="*/ 79347 w 6529556"/>
              <a:gd name="connsiteY8" fmla="*/ 0 h 5846190"/>
              <a:gd name="connsiteX0" fmla="*/ 90958 w 6541167"/>
              <a:gd name="connsiteY0" fmla="*/ 0 h 5846190"/>
              <a:gd name="connsiteX1" fmla="*/ 6541167 w 6541167"/>
              <a:gd name="connsiteY1" fmla="*/ 40943 h 5846190"/>
              <a:gd name="connsiteX2" fmla="*/ 6541167 w 6541167"/>
              <a:gd name="connsiteY2" fmla="*/ 5846190 h 5846190"/>
              <a:gd name="connsiteX3" fmla="*/ 418505 w 6541167"/>
              <a:gd name="connsiteY3" fmla="*/ 5846190 h 5846190"/>
              <a:gd name="connsiteX4" fmla="*/ 609573 w 6541167"/>
              <a:gd name="connsiteY4" fmla="*/ 3232642 h 5846190"/>
              <a:gd name="connsiteX5" fmla="*/ 664165 w 6541167"/>
              <a:gd name="connsiteY5" fmla="*/ 2195413 h 5846190"/>
              <a:gd name="connsiteX6" fmla="*/ 582279 w 6541167"/>
              <a:gd name="connsiteY6" fmla="*/ 1458434 h 5846190"/>
              <a:gd name="connsiteX7" fmla="*/ 445801 w 6541167"/>
              <a:gd name="connsiteY7" fmla="*/ 885228 h 5846190"/>
              <a:gd name="connsiteX8" fmla="*/ 90958 w 6541167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1119118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832515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832515 w 6450209"/>
              <a:gd name="connsiteY3" fmla="*/ 4972733 h 5122859"/>
              <a:gd name="connsiteX4" fmla="*/ 518615 w 6450209"/>
              <a:gd name="connsiteY4" fmla="*/ 3232642 h 5122859"/>
              <a:gd name="connsiteX5" fmla="*/ 573207 w 6450209"/>
              <a:gd name="connsiteY5" fmla="*/ 2195413 h 5122859"/>
              <a:gd name="connsiteX6" fmla="*/ 491321 w 6450209"/>
              <a:gd name="connsiteY6" fmla="*/ 1458434 h 5122859"/>
              <a:gd name="connsiteX7" fmla="*/ 354843 w 6450209"/>
              <a:gd name="connsiteY7" fmla="*/ 885228 h 5122859"/>
              <a:gd name="connsiteX8" fmla="*/ 0 w 6450209"/>
              <a:gd name="connsiteY8" fmla="*/ 0 h 5122859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2497541 w 6450209"/>
              <a:gd name="connsiteY3" fmla="*/ 5047796 h 5122859"/>
              <a:gd name="connsiteX4" fmla="*/ 832515 w 6450209"/>
              <a:gd name="connsiteY4" fmla="*/ 4972733 h 5122859"/>
              <a:gd name="connsiteX5" fmla="*/ 518615 w 6450209"/>
              <a:gd name="connsiteY5" fmla="*/ 3232642 h 5122859"/>
              <a:gd name="connsiteX6" fmla="*/ 573207 w 6450209"/>
              <a:gd name="connsiteY6" fmla="*/ 2195413 h 5122859"/>
              <a:gd name="connsiteX7" fmla="*/ 491321 w 6450209"/>
              <a:gd name="connsiteY7" fmla="*/ 1458434 h 5122859"/>
              <a:gd name="connsiteX8" fmla="*/ 354843 w 6450209"/>
              <a:gd name="connsiteY8" fmla="*/ 885228 h 5122859"/>
              <a:gd name="connsiteX9" fmla="*/ 0 w 6450209"/>
              <a:gd name="connsiteY9" fmla="*/ 0 h 5122859"/>
              <a:gd name="connsiteX0" fmla="*/ 0 w 6450209"/>
              <a:gd name="connsiteY0" fmla="*/ 0 h 5148790"/>
              <a:gd name="connsiteX1" fmla="*/ 6450209 w 6450209"/>
              <a:gd name="connsiteY1" fmla="*/ 40943 h 5148790"/>
              <a:gd name="connsiteX2" fmla="*/ 6409266 w 6450209"/>
              <a:gd name="connsiteY2" fmla="*/ 5122859 h 5148790"/>
              <a:gd name="connsiteX3" fmla="*/ 2593076 w 6450209"/>
              <a:gd name="connsiteY3" fmla="*/ 5143330 h 5148790"/>
              <a:gd name="connsiteX4" fmla="*/ 2497541 w 6450209"/>
              <a:gd name="connsiteY4" fmla="*/ 5047796 h 5148790"/>
              <a:gd name="connsiteX5" fmla="*/ 832515 w 6450209"/>
              <a:gd name="connsiteY5" fmla="*/ 4972733 h 5148790"/>
              <a:gd name="connsiteX6" fmla="*/ 518615 w 6450209"/>
              <a:gd name="connsiteY6" fmla="*/ 3232642 h 5148790"/>
              <a:gd name="connsiteX7" fmla="*/ 573207 w 6450209"/>
              <a:gd name="connsiteY7" fmla="*/ 2195413 h 5148790"/>
              <a:gd name="connsiteX8" fmla="*/ 491321 w 6450209"/>
              <a:gd name="connsiteY8" fmla="*/ 1458434 h 5148790"/>
              <a:gd name="connsiteX9" fmla="*/ 354843 w 6450209"/>
              <a:gd name="connsiteY9" fmla="*/ 885228 h 5148790"/>
              <a:gd name="connsiteX10" fmla="*/ 0 w 6450209"/>
              <a:gd name="connsiteY10" fmla="*/ 0 h 5148790"/>
              <a:gd name="connsiteX0" fmla="*/ 0 w 6450209"/>
              <a:gd name="connsiteY0" fmla="*/ 0 h 5143330"/>
              <a:gd name="connsiteX1" fmla="*/ 6450209 w 6450209"/>
              <a:gd name="connsiteY1" fmla="*/ 40943 h 5143330"/>
              <a:gd name="connsiteX2" fmla="*/ 6409266 w 6450209"/>
              <a:gd name="connsiteY2" fmla="*/ 5122859 h 5143330"/>
              <a:gd name="connsiteX3" fmla="*/ 2593076 w 6450209"/>
              <a:gd name="connsiteY3" fmla="*/ 5143330 h 5143330"/>
              <a:gd name="connsiteX4" fmla="*/ 2497541 w 6450209"/>
              <a:gd name="connsiteY4" fmla="*/ 5047796 h 5143330"/>
              <a:gd name="connsiteX5" fmla="*/ 832515 w 6450209"/>
              <a:gd name="connsiteY5" fmla="*/ 4972733 h 5143330"/>
              <a:gd name="connsiteX6" fmla="*/ 518615 w 6450209"/>
              <a:gd name="connsiteY6" fmla="*/ 3232642 h 5143330"/>
              <a:gd name="connsiteX7" fmla="*/ 573207 w 6450209"/>
              <a:gd name="connsiteY7" fmla="*/ 2195413 h 5143330"/>
              <a:gd name="connsiteX8" fmla="*/ 491321 w 6450209"/>
              <a:gd name="connsiteY8" fmla="*/ 1458434 h 5143330"/>
              <a:gd name="connsiteX9" fmla="*/ 354843 w 6450209"/>
              <a:gd name="connsiteY9" fmla="*/ 885228 h 5143330"/>
              <a:gd name="connsiteX10" fmla="*/ 0 w 6450209"/>
              <a:gd name="connsiteY10" fmla="*/ 0 h 5143330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497541 w 6450209"/>
              <a:gd name="connsiteY4" fmla="*/ 5047796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279177 w 6450209"/>
              <a:gd name="connsiteY4" fmla="*/ 5156978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0209" h="5184273">
                <a:moveTo>
                  <a:pt x="0" y="0"/>
                </a:moveTo>
                <a:lnTo>
                  <a:pt x="6450209" y="40943"/>
                </a:lnTo>
                <a:lnTo>
                  <a:pt x="6409266" y="5122859"/>
                </a:lnTo>
                <a:cubicBezTo>
                  <a:pt x="5178146" y="5097838"/>
                  <a:pt x="3919731" y="5127407"/>
                  <a:pt x="2661315" y="5184273"/>
                </a:cubicBezTo>
                <a:lnTo>
                  <a:pt x="2279177" y="5156978"/>
                </a:lnTo>
                <a:lnTo>
                  <a:pt x="832515" y="4972733"/>
                </a:lnTo>
                <a:cubicBezTo>
                  <a:pt x="-192478" y="4518945"/>
                  <a:pt x="477672" y="3841105"/>
                  <a:pt x="518615" y="3232642"/>
                </a:cubicBezTo>
                <a:cubicBezTo>
                  <a:pt x="559558" y="2624179"/>
                  <a:pt x="541362" y="2472917"/>
                  <a:pt x="573207" y="2195413"/>
                </a:cubicBezTo>
                <a:cubicBezTo>
                  <a:pt x="605052" y="1917909"/>
                  <a:pt x="493596" y="1674524"/>
                  <a:pt x="491321" y="1458434"/>
                </a:cubicBezTo>
                <a:cubicBezTo>
                  <a:pt x="489046" y="1242345"/>
                  <a:pt x="411709" y="1130575"/>
                  <a:pt x="354843" y="88522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3.378 entrevistas</a:t>
            </a:r>
          </a:p>
        </p:txBody>
      </p:sp>
      <p:graphicFrame>
        <p:nvGraphicFramePr>
          <p:cNvPr id="39" name="Gráfico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37899"/>
              </p:ext>
            </p:extLst>
          </p:nvPr>
        </p:nvGraphicFramePr>
        <p:xfrm>
          <a:off x="6355383" y="2293780"/>
          <a:ext cx="4969809" cy="364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54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Graphic spid="34" grpId="0">
        <p:bldAsOne/>
      </p:bldGraphic>
      <p:bldP spid="35" grpId="0" animBg="1"/>
      <p:bldP spid="36" grpId="0"/>
      <p:bldP spid="37" grpId="0" animBg="1"/>
      <p:bldP spid="38" grpId="0"/>
      <p:bldGraphic spid="3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079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parcela expressiva dos participantes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(3 em cada 10 entrevistados) não era formada por empreendedores por ocasião do seminário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(P1)</a:t>
            </a:r>
          </a:p>
        </p:txBody>
      </p:sp>
      <p:sp>
        <p:nvSpPr>
          <p:cNvPr id="31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0" name="Retângulo de cantos arredondados 3"/>
          <p:cNvSpPr/>
          <p:nvPr/>
        </p:nvSpPr>
        <p:spPr>
          <a:xfrm>
            <a:off x="6424488" y="1534651"/>
            <a:ext cx="2952328" cy="54184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 principal ocupação quando participou do EMPRETEC 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6424488" y="2266564"/>
            <a:ext cx="4536504" cy="306467"/>
            <a:chOff x="6744072" y="1990266"/>
            <a:chExt cx="4536504" cy="306467"/>
          </a:xfrm>
        </p:grpSpPr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744072" y="1990266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85000">
                  <a:schemeClr val="bg1"/>
                </a:gs>
                <a:gs pos="8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 EMPREGADO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10668576" y="1990266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15%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6424488" y="2762732"/>
            <a:ext cx="4536504" cy="306467"/>
            <a:chOff x="6744072" y="2486434"/>
            <a:chExt cx="4536504" cy="306467"/>
          </a:xfrm>
        </p:grpSpPr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6744072" y="2486434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6000">
                  <a:schemeClr val="bg1"/>
                </a:gs>
                <a:gs pos="9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SERVIDOR PÚBLICO</a:t>
              </a: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10668576" y="248643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6424488" y="3275884"/>
            <a:ext cx="4536504" cy="306467"/>
            <a:chOff x="6744072" y="2999586"/>
            <a:chExt cx="4536504" cy="306467"/>
          </a:xfrm>
        </p:grpSpPr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6744072" y="2999586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73000">
                  <a:schemeClr val="bg1"/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APOSENTADO</a:t>
              </a:r>
            </a:p>
          </p:txBody>
        </p:sp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10668576" y="2999586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0%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6424488" y="3792238"/>
            <a:ext cx="4536504" cy="329123"/>
            <a:chOff x="6744072" y="3492365"/>
            <a:chExt cx="4536504" cy="329123"/>
          </a:xfrm>
        </p:grpSpPr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6744072" y="3515021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6000">
                  <a:schemeClr val="bg1"/>
                </a:gs>
                <a:gs pos="9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ESTUDANTE</a:t>
              </a: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10668576" y="3492365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48" name="Agrupar 47"/>
          <p:cNvGrpSpPr/>
          <p:nvPr/>
        </p:nvGrpSpPr>
        <p:grpSpPr>
          <a:xfrm>
            <a:off x="6424488" y="4288222"/>
            <a:ext cx="4536328" cy="313695"/>
            <a:chOff x="6744072" y="3988349"/>
            <a:chExt cx="4536328" cy="313695"/>
          </a:xfrm>
        </p:grpSpPr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6744072" y="3995577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4000">
                  <a:schemeClr val="bg1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DESEMPREGADO</a:t>
              </a: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10668400" y="3988349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52" name="Agrupar 51"/>
          <p:cNvGrpSpPr/>
          <p:nvPr/>
        </p:nvGrpSpPr>
        <p:grpSpPr>
          <a:xfrm>
            <a:off x="6424488" y="4753832"/>
            <a:ext cx="4536328" cy="310799"/>
            <a:chOff x="6744072" y="4453959"/>
            <a:chExt cx="4536328" cy="310799"/>
          </a:xfrm>
        </p:grpSpPr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6744072" y="4453959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41000">
                  <a:schemeClr val="bg1"/>
                </a:gs>
                <a:gs pos="4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EMPRESÁRIO</a:t>
              </a:r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10668400" y="4458291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59%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56" name="Agrupar 55"/>
          <p:cNvGrpSpPr/>
          <p:nvPr/>
        </p:nvGrpSpPr>
        <p:grpSpPr>
          <a:xfrm>
            <a:off x="6424488" y="5249407"/>
            <a:ext cx="4536328" cy="330476"/>
            <a:chOff x="6744072" y="4949534"/>
            <a:chExt cx="4536328" cy="330476"/>
          </a:xfrm>
        </p:grpSpPr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6744072" y="4973543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89000">
                  <a:schemeClr val="bg1"/>
                </a:gs>
                <a:gs pos="8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AUTÔNOMO</a:t>
              </a: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10668400" y="494953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11%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0361548" y="1773008"/>
            <a:ext cx="599444" cy="307777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2060"/>
                </a:solidFill>
                <a:latin typeface="Arial Narrow" pitchFamily="34" charset="0"/>
              </a:rPr>
              <a:t>2015</a:t>
            </a:r>
          </a:p>
        </p:txBody>
      </p:sp>
      <p:grpSp>
        <p:nvGrpSpPr>
          <p:cNvPr id="61" name="Agrupar 60"/>
          <p:cNvGrpSpPr/>
          <p:nvPr/>
        </p:nvGrpSpPr>
        <p:grpSpPr>
          <a:xfrm>
            <a:off x="9612198" y="1768719"/>
            <a:ext cx="628714" cy="3794140"/>
            <a:chOff x="9931782" y="1492421"/>
            <a:chExt cx="628714" cy="3794140"/>
          </a:xfrm>
        </p:grpSpPr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9937204" y="1990266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19%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3" name="Rectangle 22"/>
            <p:cNvSpPr>
              <a:spLocks noChangeArrowheads="1"/>
            </p:cNvSpPr>
            <p:nvPr/>
          </p:nvSpPr>
          <p:spPr bwMode="auto">
            <a:xfrm>
              <a:off x="9937204" y="248643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9937204" y="2999586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9937204" y="350867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9931782" y="4011342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7" name="Rectangle 22"/>
            <p:cNvSpPr>
              <a:spLocks noChangeArrowheads="1"/>
            </p:cNvSpPr>
            <p:nvPr/>
          </p:nvSpPr>
          <p:spPr bwMode="auto">
            <a:xfrm>
              <a:off x="9937204" y="4474995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61%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9948496" y="498009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9961052" y="1492421"/>
              <a:ext cx="599444" cy="307777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2014</a:t>
              </a:r>
            </a:p>
          </p:txBody>
        </p:sp>
      </p:grpSp>
      <p:cxnSp>
        <p:nvCxnSpPr>
          <p:cNvPr id="70" name="Conector reto 69"/>
          <p:cNvCxnSpPr/>
          <p:nvPr/>
        </p:nvCxnSpPr>
        <p:spPr>
          <a:xfrm flipV="1">
            <a:off x="9376816" y="2409154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9376816" y="2922736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V="1">
            <a:off x="9376816" y="3428381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V="1">
            <a:off x="9376816" y="3944897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flipV="1">
            <a:off x="9376816" y="4437803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V="1">
            <a:off x="9376816" y="4903192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V="1">
            <a:off x="9376816" y="5407248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5"/>
          <p:cNvSpPr txBox="1"/>
          <p:nvPr/>
        </p:nvSpPr>
        <p:spPr>
          <a:xfrm>
            <a:off x="326714" y="3671398"/>
            <a:ext cx="4867586" cy="188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praticamente 1 em cada 2 entrevistados tinha menos de 34 anos (51%), o que denota um perfil mais jovem, além de uma considerável participação das mulheres (40%) </a:t>
            </a: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11080188" y="2252087"/>
            <a:ext cx="612000" cy="2268000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~30%</a:t>
            </a: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407368" y="1308100"/>
            <a:ext cx="5510831" cy="1967784"/>
          </a:xfrm>
          <a:custGeom>
            <a:avLst/>
            <a:gdLst>
              <a:gd name="connsiteX0" fmla="*/ 0 w 5689600"/>
              <a:gd name="connsiteY0" fmla="*/ 38100 h 2197100"/>
              <a:gd name="connsiteX1" fmla="*/ 292100 w 5689600"/>
              <a:gd name="connsiteY1" fmla="*/ 1054100 h 2197100"/>
              <a:gd name="connsiteX2" fmla="*/ 546100 w 5689600"/>
              <a:gd name="connsiteY2" fmla="*/ 2159000 h 2197100"/>
              <a:gd name="connsiteX3" fmla="*/ 1041400 w 5689600"/>
              <a:gd name="connsiteY3" fmla="*/ 2146300 h 2197100"/>
              <a:gd name="connsiteX4" fmla="*/ 5689600 w 5689600"/>
              <a:gd name="connsiteY4" fmla="*/ 2197100 h 2197100"/>
              <a:gd name="connsiteX5" fmla="*/ 5537200 w 5689600"/>
              <a:gd name="connsiteY5" fmla="*/ 635000 h 2197100"/>
              <a:gd name="connsiteX6" fmla="*/ 5168900 w 5689600"/>
              <a:gd name="connsiteY6" fmla="*/ 0 h 2197100"/>
              <a:gd name="connsiteX7" fmla="*/ 0 w 5689600"/>
              <a:gd name="connsiteY7" fmla="*/ 38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9600" h="2197100">
                <a:moveTo>
                  <a:pt x="0" y="38100"/>
                </a:moveTo>
                <a:lnTo>
                  <a:pt x="292100" y="1054100"/>
                </a:lnTo>
                <a:lnTo>
                  <a:pt x="546100" y="2159000"/>
                </a:lnTo>
                <a:cubicBezTo>
                  <a:pt x="820942" y="2137858"/>
                  <a:pt x="656004" y="2146300"/>
                  <a:pt x="1041400" y="2146300"/>
                </a:cubicBezTo>
                <a:lnTo>
                  <a:pt x="5689600" y="2197100"/>
                </a:lnTo>
                <a:lnTo>
                  <a:pt x="5537200" y="635000"/>
                </a:lnTo>
                <a:lnTo>
                  <a:pt x="516890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Arredondado 85"/>
          <p:cNvSpPr/>
          <p:nvPr/>
        </p:nvSpPr>
        <p:spPr>
          <a:xfrm>
            <a:off x="6424488" y="1534651"/>
            <a:ext cx="2737132" cy="54211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apenas para definirmos o seu perfil, qual a sua idade?</a:t>
            </a:r>
          </a:p>
        </p:txBody>
      </p:sp>
      <p:graphicFrame>
        <p:nvGraphicFramePr>
          <p:cNvPr id="93" name="Gráfico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9022"/>
              </p:ext>
            </p:extLst>
          </p:nvPr>
        </p:nvGraphicFramePr>
        <p:xfrm>
          <a:off x="6342528" y="2229496"/>
          <a:ext cx="5472113" cy="356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Retângulo Arredondado 93"/>
          <p:cNvSpPr/>
          <p:nvPr/>
        </p:nvSpPr>
        <p:spPr>
          <a:xfrm>
            <a:off x="6443044" y="1534517"/>
            <a:ext cx="2933772" cy="54211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sexo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18628" y="2409154"/>
            <a:ext cx="6073559" cy="3859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7" name="Grupo 14"/>
          <p:cNvGrpSpPr/>
          <p:nvPr/>
        </p:nvGrpSpPr>
        <p:grpSpPr>
          <a:xfrm>
            <a:off x="6445910" y="3249858"/>
            <a:ext cx="3010828" cy="2923393"/>
            <a:chOff x="7761250" y="2852938"/>
            <a:chExt cx="2702559" cy="2676199"/>
          </a:xfrm>
        </p:grpSpPr>
        <p:pic>
          <p:nvPicPr>
            <p:cNvPr id="88" name="Imagem 8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5601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0"/>
            <a:stretch/>
          </p:blipFill>
          <p:spPr>
            <a:xfrm>
              <a:off x="7761250" y="2852938"/>
              <a:ext cx="1074482" cy="2676199"/>
            </a:xfrm>
            <a:prstGeom prst="rect">
              <a:avLst/>
            </a:prstGeom>
          </p:spPr>
        </p:pic>
        <p:pic>
          <p:nvPicPr>
            <p:cNvPr id="89" name="Imagem 8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55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06"/>
            <a:stretch/>
          </p:blipFill>
          <p:spPr>
            <a:xfrm>
              <a:off x="9131693" y="2852938"/>
              <a:ext cx="1332116" cy="2676199"/>
            </a:xfrm>
            <a:prstGeom prst="rect">
              <a:avLst/>
            </a:prstGeom>
          </p:spPr>
        </p:pic>
      </p:grpSp>
      <p:grpSp>
        <p:nvGrpSpPr>
          <p:cNvPr id="90" name="Grupo 5"/>
          <p:cNvGrpSpPr/>
          <p:nvPr/>
        </p:nvGrpSpPr>
        <p:grpSpPr>
          <a:xfrm>
            <a:off x="6579253" y="2634221"/>
            <a:ext cx="2643228" cy="476741"/>
            <a:chOff x="7986995" y="2148092"/>
            <a:chExt cx="2643228" cy="476741"/>
          </a:xfrm>
        </p:grpSpPr>
        <p:sp>
          <p:nvSpPr>
            <p:cNvPr id="91" name="CaixaDeTexto 90"/>
            <p:cNvSpPr txBox="1"/>
            <p:nvPr/>
          </p:nvSpPr>
          <p:spPr>
            <a:xfrm>
              <a:off x="7986995" y="2163168"/>
              <a:ext cx="106370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60%</a:t>
              </a:r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9511089" y="2148092"/>
              <a:ext cx="1119134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D01A86"/>
                  </a:solidFill>
                  <a:latin typeface="Arial Narrow" panose="020B0606020202030204" pitchFamily="34" charset="0"/>
                </a:rPr>
                <a:t>40%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0" grpId="0" animBg="1"/>
      <p:bldP spid="60" grpId="1" animBg="1"/>
      <p:bldP spid="77" grpId="0"/>
      <p:bldP spid="78" grpId="0" animBg="1"/>
      <p:bldP spid="4" grpId="0" animBg="1"/>
      <p:bldP spid="86" grpId="0" animBg="1"/>
      <p:bldGraphic spid="93" grpId="0">
        <p:bldAsOne/>
      </p:bldGraphic>
      <p:bldP spid="9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4377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após a realização do seminário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ocorreu um crescimento no total de ‘empresários’, principalmente em decorrência de pessoas que deixaram de ser empregados, de estudantes,  ‘desempregados’ e autônomos que passaram a empreender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(P2)</a:t>
            </a:r>
          </a:p>
        </p:txBody>
      </p:sp>
      <p:sp>
        <p:nvSpPr>
          <p:cNvPr id="70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0096177" y="1500373"/>
            <a:ext cx="1197992" cy="615553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2060"/>
                </a:solidFill>
                <a:latin typeface="Arial Narrow" pitchFamily="34" charset="0"/>
              </a:rPr>
              <a:t>APÓS EMPRETEC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560888" y="2266564"/>
            <a:ext cx="5725864" cy="306467"/>
            <a:chOff x="5560888" y="2266564"/>
            <a:chExt cx="5725864" cy="306467"/>
          </a:xfrm>
        </p:grpSpPr>
        <p:cxnSp>
          <p:nvCxnSpPr>
            <p:cNvPr id="105" name="Conector reto 104"/>
            <p:cNvCxnSpPr/>
            <p:nvPr/>
          </p:nvCxnSpPr>
          <p:spPr>
            <a:xfrm flipV="1">
              <a:off x="8502097" y="2409154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5560888" y="2266564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86000">
                  <a:schemeClr val="bg1"/>
                </a:gs>
                <a:gs pos="86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 EMPREGADO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6" name="Rectangle 22"/>
            <p:cNvSpPr>
              <a:spLocks noChangeArrowheads="1"/>
            </p:cNvSpPr>
            <p:nvPr/>
          </p:nvSpPr>
          <p:spPr bwMode="auto">
            <a:xfrm>
              <a:off x="10206752" y="2266564"/>
              <a:ext cx="1080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14%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7" name="Rectangle 22"/>
            <p:cNvSpPr>
              <a:spLocks noChangeArrowheads="1"/>
            </p:cNvSpPr>
            <p:nvPr/>
          </p:nvSpPr>
          <p:spPr bwMode="auto">
            <a:xfrm>
              <a:off x="8888640" y="2266564"/>
              <a:ext cx="1080000" cy="30646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15%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560888" y="2762732"/>
            <a:ext cx="5725864" cy="306467"/>
            <a:chOff x="5560888" y="2762732"/>
            <a:chExt cx="5725864" cy="306467"/>
          </a:xfrm>
        </p:grpSpPr>
        <p:cxnSp>
          <p:nvCxnSpPr>
            <p:cNvPr id="106" name="Conector reto 105"/>
            <p:cNvCxnSpPr/>
            <p:nvPr/>
          </p:nvCxnSpPr>
          <p:spPr>
            <a:xfrm flipV="1">
              <a:off x="8502097" y="2922736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5560888" y="2762732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7000">
                  <a:schemeClr val="bg1"/>
                </a:gs>
                <a:gs pos="9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SERVIDOR PÚBLICO</a:t>
              </a:r>
            </a:p>
          </p:txBody>
        </p:sp>
        <p:sp>
          <p:nvSpPr>
            <p:cNvPr id="79" name="Rectangle 22"/>
            <p:cNvSpPr>
              <a:spLocks noChangeArrowheads="1"/>
            </p:cNvSpPr>
            <p:nvPr/>
          </p:nvSpPr>
          <p:spPr bwMode="auto">
            <a:xfrm>
              <a:off x="10206752" y="2762732"/>
              <a:ext cx="1080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3</a:t>
              </a: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8" name="Rectangle 22"/>
            <p:cNvSpPr>
              <a:spLocks noChangeArrowheads="1"/>
            </p:cNvSpPr>
            <p:nvPr/>
          </p:nvSpPr>
          <p:spPr bwMode="auto">
            <a:xfrm>
              <a:off x="8888640" y="2762732"/>
              <a:ext cx="1080000" cy="30646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4%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5560888" y="3275884"/>
            <a:ext cx="5725864" cy="306467"/>
            <a:chOff x="5560888" y="3275884"/>
            <a:chExt cx="5725864" cy="306467"/>
          </a:xfrm>
        </p:grpSpPr>
        <p:cxnSp>
          <p:nvCxnSpPr>
            <p:cNvPr id="107" name="Conector reto 106"/>
            <p:cNvCxnSpPr/>
            <p:nvPr/>
          </p:nvCxnSpPr>
          <p:spPr>
            <a:xfrm flipV="1">
              <a:off x="8502097" y="3428381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22"/>
            <p:cNvSpPr>
              <a:spLocks noChangeArrowheads="1"/>
            </p:cNvSpPr>
            <p:nvPr/>
          </p:nvSpPr>
          <p:spPr bwMode="auto">
            <a:xfrm>
              <a:off x="5560888" y="3275884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9000">
                  <a:schemeClr val="bg1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APOSENTADO</a:t>
              </a:r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10206752" y="3275884"/>
              <a:ext cx="1080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1</a:t>
              </a: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8888640" y="3275884"/>
              <a:ext cx="1080000" cy="30646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0%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5560888" y="3784972"/>
            <a:ext cx="5725864" cy="336389"/>
            <a:chOff x="5560888" y="3784972"/>
            <a:chExt cx="5725864" cy="336389"/>
          </a:xfrm>
        </p:grpSpPr>
        <p:cxnSp>
          <p:nvCxnSpPr>
            <p:cNvPr id="108" name="Conector reto 107"/>
            <p:cNvCxnSpPr/>
            <p:nvPr/>
          </p:nvCxnSpPr>
          <p:spPr>
            <a:xfrm flipV="1">
              <a:off x="8502097" y="3944897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22"/>
            <p:cNvSpPr>
              <a:spLocks noChangeArrowheads="1"/>
            </p:cNvSpPr>
            <p:nvPr/>
          </p:nvSpPr>
          <p:spPr bwMode="auto">
            <a:xfrm>
              <a:off x="5560888" y="3814894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8000">
                  <a:schemeClr val="bg1"/>
                </a:gs>
                <a:gs pos="9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ESTUDANTE</a:t>
              </a: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10206752" y="3792238"/>
              <a:ext cx="1080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2</a:t>
              </a: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8888640" y="3784972"/>
              <a:ext cx="1080000" cy="30646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4%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5560888" y="4287640"/>
            <a:ext cx="5725688" cy="314277"/>
            <a:chOff x="5560888" y="4287640"/>
            <a:chExt cx="5725688" cy="314277"/>
          </a:xfrm>
        </p:grpSpPr>
        <p:cxnSp>
          <p:nvCxnSpPr>
            <p:cNvPr id="109" name="Conector reto 108"/>
            <p:cNvCxnSpPr/>
            <p:nvPr/>
          </p:nvCxnSpPr>
          <p:spPr>
            <a:xfrm flipV="1">
              <a:off x="8502097" y="4437803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2"/>
            <p:cNvSpPr>
              <a:spLocks noChangeArrowheads="1"/>
            </p:cNvSpPr>
            <p:nvPr/>
          </p:nvSpPr>
          <p:spPr bwMode="auto">
            <a:xfrm>
              <a:off x="5560888" y="4295450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7000">
                  <a:schemeClr val="bg1"/>
                </a:gs>
                <a:gs pos="9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DESEMPREGADO</a:t>
              </a:r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>
              <a:off x="10206576" y="4288222"/>
              <a:ext cx="1080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3</a:t>
              </a: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1" name="Rectangle 22"/>
            <p:cNvSpPr>
              <a:spLocks noChangeArrowheads="1"/>
            </p:cNvSpPr>
            <p:nvPr/>
          </p:nvSpPr>
          <p:spPr bwMode="auto">
            <a:xfrm>
              <a:off x="8883218" y="4287640"/>
              <a:ext cx="1080000" cy="30646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6%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5560888" y="4751293"/>
            <a:ext cx="5725688" cy="313338"/>
            <a:chOff x="5560888" y="4751293"/>
            <a:chExt cx="5725688" cy="313338"/>
          </a:xfrm>
        </p:grpSpPr>
        <p:cxnSp>
          <p:nvCxnSpPr>
            <p:cNvPr id="110" name="Conector reto 109"/>
            <p:cNvCxnSpPr/>
            <p:nvPr/>
          </p:nvCxnSpPr>
          <p:spPr>
            <a:xfrm flipV="1">
              <a:off x="8502097" y="4903192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22"/>
            <p:cNvSpPr>
              <a:spLocks noChangeArrowheads="1"/>
            </p:cNvSpPr>
            <p:nvPr/>
          </p:nvSpPr>
          <p:spPr bwMode="auto">
            <a:xfrm>
              <a:off x="5560888" y="4753832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33000">
                  <a:schemeClr val="bg1"/>
                </a:gs>
                <a:gs pos="3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EMPRESÁRIO</a:t>
              </a:r>
            </a:p>
          </p:txBody>
        </p:sp>
        <p:sp>
          <p:nvSpPr>
            <p:cNvPr id="91" name="Rectangle 22"/>
            <p:cNvSpPr>
              <a:spLocks noChangeArrowheads="1"/>
            </p:cNvSpPr>
            <p:nvPr/>
          </p:nvSpPr>
          <p:spPr bwMode="auto">
            <a:xfrm>
              <a:off x="10206576" y="4758164"/>
              <a:ext cx="1080000" cy="3064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67</a:t>
              </a: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8888640" y="4751293"/>
              <a:ext cx="1080000" cy="3064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59</a:t>
              </a: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5560888" y="5249407"/>
            <a:ext cx="5731403" cy="330476"/>
            <a:chOff x="5560888" y="5249407"/>
            <a:chExt cx="5731403" cy="330476"/>
          </a:xfrm>
        </p:grpSpPr>
        <p:cxnSp>
          <p:nvCxnSpPr>
            <p:cNvPr id="111" name="Conector reto 110"/>
            <p:cNvCxnSpPr/>
            <p:nvPr/>
          </p:nvCxnSpPr>
          <p:spPr>
            <a:xfrm flipV="1">
              <a:off x="8502097" y="5407248"/>
              <a:ext cx="1692000" cy="0"/>
            </a:xfrm>
            <a:prstGeom prst="line">
              <a:avLst/>
            </a:prstGeom>
            <a:solidFill>
              <a:srgbClr val="0070C0"/>
            </a:solidFill>
            <a:ln>
              <a:solidFill>
                <a:srgbClr val="00206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5560888" y="5273416"/>
              <a:ext cx="2952328" cy="306467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chemeClr val="bg1"/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AUTÔNOMO</a:t>
              </a:r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10212291" y="5249407"/>
              <a:ext cx="1080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10%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" name="Rectangle 22"/>
            <p:cNvSpPr>
              <a:spLocks noChangeArrowheads="1"/>
            </p:cNvSpPr>
            <p:nvPr/>
          </p:nvSpPr>
          <p:spPr bwMode="auto">
            <a:xfrm>
              <a:off x="8899932" y="5256392"/>
              <a:ext cx="1080000" cy="30646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12%</a:t>
              </a:r>
            </a:p>
          </p:txBody>
        </p:sp>
      </p:grp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8839985" y="1511679"/>
            <a:ext cx="1182061" cy="615553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2060"/>
                </a:solidFill>
                <a:latin typeface="Arial Narrow" pitchFamily="34" charset="0"/>
              </a:rPr>
              <a:t>ANTES DO EMPRETEC</a:t>
            </a:r>
          </a:p>
        </p:txBody>
      </p:sp>
      <p:sp>
        <p:nvSpPr>
          <p:cNvPr id="113" name="Retângulo de cantos arredondados 3"/>
          <p:cNvSpPr/>
          <p:nvPr/>
        </p:nvSpPr>
        <p:spPr>
          <a:xfrm>
            <a:off x="5550728" y="1534651"/>
            <a:ext cx="2952328" cy="54184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ATIVIDADE PRINCIPAL</a:t>
            </a:r>
          </a:p>
        </p:txBody>
      </p:sp>
    </p:spTree>
    <p:extLst>
      <p:ext uri="{BB962C8B-B14F-4D97-AF65-F5344CB8AC3E}">
        <p14:creationId xmlns:p14="http://schemas.microsoft.com/office/powerpoint/2010/main" val="30642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4" grpId="0" animBg="1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1"/>
            <a:ext cx="6824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impacto acarretado pelo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em 2015 foi equivalente ao apurado em 2014, sendo que agora 1 em cada 7 que não empreendiam passaram a fazê-lo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(P2)</a:t>
            </a:r>
          </a:p>
        </p:txBody>
      </p:sp>
      <p:sp>
        <p:nvSpPr>
          <p:cNvPr id="70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9792418" y="5542317"/>
            <a:ext cx="1066082" cy="340519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b="1" dirty="0">
                <a:solidFill>
                  <a:srgbClr val="002060"/>
                </a:solidFill>
                <a:latin typeface="Arial Narrow" pitchFamily="34" charset="0"/>
              </a:rPr>
              <a:t>+15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%</a:t>
            </a:r>
            <a:endParaRPr kumimoji="0" lang="pt-BR" altLang="pt-B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698246" y="3439049"/>
            <a:ext cx="7498135" cy="1266896"/>
            <a:chOff x="580646" y="3265673"/>
            <a:chExt cx="7498135" cy="1266896"/>
          </a:xfrm>
        </p:grpSpPr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580646" y="4123946"/>
              <a:ext cx="1080000" cy="408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2015</a:t>
              </a:r>
            </a:p>
          </p:txBody>
        </p:sp>
        <p:grpSp>
          <p:nvGrpSpPr>
            <p:cNvPr id="44" name="Agrupar 43"/>
            <p:cNvGrpSpPr/>
            <p:nvPr/>
          </p:nvGrpSpPr>
          <p:grpSpPr>
            <a:xfrm rot="16200000">
              <a:off x="1800573" y="4095992"/>
              <a:ext cx="72000" cy="502687"/>
              <a:chOff x="8377197" y="2839841"/>
              <a:chExt cx="72000" cy="502687"/>
            </a:xfrm>
          </p:grpSpPr>
          <p:cxnSp>
            <p:nvCxnSpPr>
              <p:cNvPr id="45" name="Conector reto 44"/>
              <p:cNvCxnSpPr/>
              <p:nvPr/>
            </p:nvCxnSpPr>
            <p:spPr>
              <a:xfrm>
                <a:off x="8413197" y="2839841"/>
                <a:ext cx="0" cy="430687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Elipse 45"/>
              <p:cNvSpPr/>
              <p:nvPr/>
            </p:nvSpPr>
            <p:spPr>
              <a:xfrm>
                <a:off x="8377197" y="3270528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6880789" y="3265673"/>
              <a:ext cx="1197992" cy="615553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APÓS EMPRETEC</a:t>
              </a:r>
            </a:p>
          </p:txBody>
        </p:sp>
        <p:grpSp>
          <p:nvGrpSpPr>
            <p:cNvPr id="25" name="Agrupar 24"/>
            <p:cNvGrpSpPr/>
            <p:nvPr/>
          </p:nvGrpSpPr>
          <p:grpSpPr>
            <a:xfrm>
              <a:off x="2345500" y="4150067"/>
              <a:ext cx="5725688" cy="347390"/>
              <a:chOff x="5560888" y="4734267"/>
              <a:chExt cx="5725688" cy="347390"/>
            </a:xfrm>
          </p:grpSpPr>
          <p:cxnSp>
            <p:nvCxnSpPr>
              <p:cNvPr id="26" name="Conector reto 25"/>
              <p:cNvCxnSpPr/>
              <p:nvPr/>
            </p:nvCxnSpPr>
            <p:spPr>
              <a:xfrm flipV="1">
                <a:off x="8502097" y="4903192"/>
                <a:ext cx="1692000" cy="0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5560888" y="4736806"/>
                <a:ext cx="2952328" cy="34051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33000">
                    <a:schemeClr val="bg1"/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EMPRESÁRIO</a:t>
                </a: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10206576" y="4741138"/>
                <a:ext cx="1080000" cy="34051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</a:rPr>
                  <a:t>67</a:t>
                </a:r>
                <a:r>
                  <a:rPr kumimoji="0" lang="pt-BR" altLang="pt-BR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9" name="Rectangle 22"/>
              <p:cNvSpPr>
                <a:spLocks noChangeArrowheads="1"/>
              </p:cNvSpPr>
              <p:nvPr/>
            </p:nvSpPr>
            <p:spPr bwMode="auto">
              <a:xfrm>
                <a:off x="8888640" y="4734267"/>
                <a:ext cx="1080000" cy="34051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</a:rPr>
                  <a:t>59</a:t>
                </a:r>
                <a:r>
                  <a:rPr kumimoji="0" lang="pt-BR" altLang="pt-BR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5624597" y="3276979"/>
              <a:ext cx="1182061" cy="615553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ANTES DO EMPRETEC</a:t>
              </a:r>
            </a:p>
          </p:txBody>
        </p:sp>
        <p:sp>
          <p:nvSpPr>
            <p:cNvPr id="31" name="Retângulo de cantos arredondados 3"/>
            <p:cNvSpPr/>
            <p:nvPr/>
          </p:nvSpPr>
          <p:spPr>
            <a:xfrm>
              <a:off x="2335340" y="3299951"/>
              <a:ext cx="2952328" cy="54184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ATIVIDADE PRINCIPAL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9733422" y="3707396"/>
            <a:ext cx="1197992" cy="925891"/>
            <a:chOff x="8615822" y="3534020"/>
            <a:chExt cx="1197992" cy="925891"/>
          </a:xfrm>
        </p:grpSpPr>
        <p:sp>
          <p:nvSpPr>
            <p:cNvPr id="43" name="Rectangle 22"/>
            <p:cNvSpPr>
              <a:spLocks noChangeArrowheads="1"/>
            </p:cNvSpPr>
            <p:nvPr/>
          </p:nvSpPr>
          <p:spPr bwMode="auto">
            <a:xfrm>
              <a:off x="8674818" y="4119392"/>
              <a:ext cx="1080000" cy="340519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+14</a:t>
              </a: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%</a:t>
              </a:r>
              <a:endPara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8615822" y="3534020"/>
              <a:ext cx="1197992" cy="307777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VARIAÇÃO</a:t>
              </a: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1698246" y="5508265"/>
            <a:ext cx="7480382" cy="408623"/>
            <a:chOff x="580646" y="5055489"/>
            <a:chExt cx="7480382" cy="408623"/>
          </a:xfrm>
        </p:grpSpPr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580646" y="5055489"/>
              <a:ext cx="1080000" cy="408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2014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 rot="16200000">
              <a:off x="1800573" y="5019267"/>
              <a:ext cx="72000" cy="502687"/>
              <a:chOff x="8377197" y="2839841"/>
              <a:chExt cx="72000" cy="502687"/>
            </a:xfrm>
          </p:grpSpPr>
          <p:cxnSp>
            <p:nvCxnSpPr>
              <p:cNvPr id="38" name="Conector reto 37"/>
              <p:cNvCxnSpPr/>
              <p:nvPr/>
            </p:nvCxnSpPr>
            <p:spPr>
              <a:xfrm>
                <a:off x="8413197" y="2839841"/>
                <a:ext cx="0" cy="430687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Elipse 4"/>
              <p:cNvSpPr/>
              <p:nvPr/>
            </p:nvSpPr>
            <p:spPr>
              <a:xfrm>
                <a:off x="8377197" y="3270528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3" name="Agrupar 32"/>
            <p:cNvGrpSpPr/>
            <p:nvPr/>
          </p:nvGrpSpPr>
          <p:grpSpPr>
            <a:xfrm>
              <a:off x="2335340" y="5082670"/>
              <a:ext cx="5725688" cy="347390"/>
              <a:chOff x="5560888" y="4734267"/>
              <a:chExt cx="5725688" cy="347390"/>
            </a:xfrm>
          </p:grpSpPr>
          <p:cxnSp>
            <p:nvCxnSpPr>
              <p:cNvPr id="34" name="Conector reto 33"/>
              <p:cNvCxnSpPr/>
              <p:nvPr/>
            </p:nvCxnSpPr>
            <p:spPr>
              <a:xfrm flipV="1">
                <a:off x="8502097" y="4903192"/>
                <a:ext cx="1692000" cy="0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5560888" y="4736806"/>
                <a:ext cx="2952328" cy="34051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/>
                  </a:gs>
                  <a:gs pos="33000">
                    <a:schemeClr val="bg1"/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EMPRESÁRIO</a:t>
                </a:r>
              </a:p>
            </p:txBody>
          </p:sp>
          <p:sp>
            <p:nvSpPr>
              <p:cNvPr id="39" name="Rectangle 22"/>
              <p:cNvSpPr>
                <a:spLocks noChangeArrowheads="1"/>
              </p:cNvSpPr>
              <p:nvPr/>
            </p:nvSpPr>
            <p:spPr bwMode="auto">
              <a:xfrm>
                <a:off x="10206576" y="4741138"/>
                <a:ext cx="1080000" cy="34051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</a:rPr>
                  <a:t>70</a:t>
                </a:r>
                <a:r>
                  <a:rPr kumimoji="0" lang="pt-BR" altLang="pt-BR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8888640" y="4734267"/>
                <a:ext cx="1080000" cy="34051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</a:rPr>
                  <a:t>61</a:t>
                </a:r>
                <a:r>
                  <a:rPr kumimoji="0" lang="pt-BR" altLang="pt-BR" sz="20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240">
            <a:off x="7560879" y="4636434"/>
            <a:ext cx="875019" cy="52084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240">
            <a:off x="7560878" y="5961812"/>
            <a:ext cx="875019" cy="5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4478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boca-a-boca foi o maior responsável quanto à maneira como esses participantes tomaram conhecimento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(55%), percentual esse maior do que a soma de todos os demais canais citados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(P3)</a:t>
            </a:r>
          </a:p>
        </p:txBody>
      </p:sp>
      <p:sp>
        <p:nvSpPr>
          <p:cNvPr id="70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6" name="Retângulo de cantos arredondados 56"/>
          <p:cNvSpPr/>
          <p:nvPr/>
        </p:nvSpPr>
        <p:spPr>
          <a:xfrm>
            <a:off x="6082391" y="1592328"/>
            <a:ext cx="3232086" cy="488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</a:rPr>
              <a:t>FORMA DE CONHECIMENTO DO SEMINÁRIO EMPRETEC</a:t>
            </a:r>
          </a:p>
        </p:txBody>
      </p:sp>
      <p:grpSp>
        <p:nvGrpSpPr>
          <p:cNvPr id="19" name="Agrupar 18"/>
          <p:cNvGrpSpPr/>
          <p:nvPr/>
        </p:nvGrpSpPr>
        <p:grpSpPr>
          <a:xfrm>
            <a:off x="6362149" y="2413001"/>
            <a:ext cx="5530243" cy="632720"/>
            <a:chOff x="6744072" y="1837033"/>
            <a:chExt cx="5530243" cy="632720"/>
          </a:xfrm>
        </p:grpSpPr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744072" y="1837033"/>
              <a:ext cx="2952328" cy="61293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</a:rPr>
                <a:t>INDICAÇÃO DE OUTRO EMPRESÁRIO OU AMIGO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1230695" y="1857753"/>
              <a:ext cx="1043620" cy="612000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55%</a:t>
              </a:r>
              <a:endParaRPr kumimoji="0" lang="pt-BR" altLang="pt-BR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1041408" y="1846178"/>
            <a:ext cx="599444" cy="307777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2060"/>
                </a:solidFill>
                <a:latin typeface="Arial Narrow" pitchFamily="34" charset="0"/>
              </a:rPr>
              <a:t>2015</a:t>
            </a:r>
          </a:p>
        </p:txBody>
      </p:sp>
      <p:sp>
        <p:nvSpPr>
          <p:cNvPr id="66" name="CaixaDeTexto 5"/>
          <p:cNvSpPr txBox="1"/>
          <p:nvPr/>
        </p:nvSpPr>
        <p:spPr>
          <a:xfrm>
            <a:off x="360000" y="4706024"/>
            <a:ext cx="11280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trata-se de um canal importante e, pelo crescimento inclusive com relação ao percentual de 2014 (52%), sinaliza a existência de um círculo virtuoso de divulgação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9577050" y="1836649"/>
            <a:ext cx="1044000" cy="1196790"/>
            <a:chOff x="9216774" y="1885687"/>
            <a:chExt cx="1044000" cy="1196790"/>
          </a:xfrm>
        </p:grpSpPr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9216774" y="2441677"/>
              <a:ext cx="1044000" cy="640800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52%</a:t>
              </a:r>
              <a:endParaRPr kumimoji="0" lang="pt-BR" altLang="pt-B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9452162" y="1885687"/>
              <a:ext cx="599444" cy="307777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2014</a:t>
              </a:r>
            </a:p>
          </p:txBody>
        </p:sp>
      </p:grpSp>
      <p:sp>
        <p:nvSpPr>
          <p:cNvPr id="65" name="Forma Livre 64"/>
          <p:cNvSpPr/>
          <p:nvPr/>
        </p:nvSpPr>
        <p:spPr>
          <a:xfrm>
            <a:off x="407368" y="1328994"/>
            <a:ext cx="4879030" cy="2793328"/>
          </a:xfrm>
          <a:custGeom>
            <a:avLst/>
            <a:gdLst>
              <a:gd name="connsiteX0" fmla="*/ 0 w 5689600"/>
              <a:gd name="connsiteY0" fmla="*/ 38100 h 2197100"/>
              <a:gd name="connsiteX1" fmla="*/ 292100 w 5689600"/>
              <a:gd name="connsiteY1" fmla="*/ 1054100 h 2197100"/>
              <a:gd name="connsiteX2" fmla="*/ 546100 w 5689600"/>
              <a:gd name="connsiteY2" fmla="*/ 2159000 h 2197100"/>
              <a:gd name="connsiteX3" fmla="*/ 1041400 w 5689600"/>
              <a:gd name="connsiteY3" fmla="*/ 2146300 h 2197100"/>
              <a:gd name="connsiteX4" fmla="*/ 5689600 w 5689600"/>
              <a:gd name="connsiteY4" fmla="*/ 2197100 h 2197100"/>
              <a:gd name="connsiteX5" fmla="*/ 5537200 w 5689600"/>
              <a:gd name="connsiteY5" fmla="*/ 635000 h 2197100"/>
              <a:gd name="connsiteX6" fmla="*/ 5168900 w 5689600"/>
              <a:gd name="connsiteY6" fmla="*/ 0 h 2197100"/>
              <a:gd name="connsiteX7" fmla="*/ 0 w 5689600"/>
              <a:gd name="connsiteY7" fmla="*/ 38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9600" h="2197100">
                <a:moveTo>
                  <a:pt x="0" y="38100"/>
                </a:moveTo>
                <a:lnTo>
                  <a:pt x="292100" y="1054100"/>
                </a:lnTo>
                <a:lnTo>
                  <a:pt x="546100" y="2159000"/>
                </a:lnTo>
                <a:cubicBezTo>
                  <a:pt x="820942" y="2137858"/>
                  <a:pt x="656004" y="2146300"/>
                  <a:pt x="1041400" y="2146300"/>
                </a:cubicBezTo>
                <a:lnTo>
                  <a:pt x="5689600" y="2197100"/>
                </a:lnTo>
                <a:lnTo>
                  <a:pt x="5537200" y="635000"/>
                </a:lnTo>
                <a:lnTo>
                  <a:pt x="516890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 animBg="1"/>
      <p:bldP spid="66" grpId="0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823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2º canal mais citado pelos entrevistados foi o próprio ‘contato do Sebrae’ (‘ligando’ ou ‘enviando um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email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’), com menos de  9% das menções, além de inferior ao registro de 2014 (16%)</a:t>
            </a:r>
          </a:p>
        </p:txBody>
      </p:sp>
      <p:sp>
        <p:nvSpPr>
          <p:cNvPr id="70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6" name="Retângulo de cantos arredondados 56"/>
          <p:cNvSpPr/>
          <p:nvPr/>
        </p:nvSpPr>
        <p:spPr>
          <a:xfrm>
            <a:off x="6968606" y="1328994"/>
            <a:ext cx="3232086" cy="488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</a:rPr>
              <a:t>FORMA DE CONHECIMENTO DO SEMINÁRIO EMPRETEC</a:t>
            </a:r>
          </a:p>
        </p:txBody>
      </p:sp>
      <p:grpSp>
        <p:nvGrpSpPr>
          <p:cNvPr id="19" name="Agrupar 18"/>
          <p:cNvGrpSpPr/>
          <p:nvPr/>
        </p:nvGrpSpPr>
        <p:grpSpPr>
          <a:xfrm>
            <a:off x="7104348" y="1890150"/>
            <a:ext cx="4536504" cy="408623"/>
            <a:chOff x="6744072" y="1939188"/>
            <a:chExt cx="4536504" cy="408623"/>
          </a:xfrm>
        </p:grpSpPr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744072" y="1939188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/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</a:rPr>
                <a:t>INDICAÇÃO DE OUTRO EMPRESÁRIO OU AMIGO</a:t>
              </a:r>
              <a:endPara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0668576" y="1990266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55%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7104348" y="2386318"/>
            <a:ext cx="4536504" cy="408623"/>
            <a:chOff x="6744072" y="2435356"/>
            <a:chExt cx="4536504" cy="408623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744072" y="2435356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1000">
                  <a:schemeClr val="bg1"/>
                </a:gs>
                <a:gs pos="9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CONTATO DO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SEBRAE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0668576" y="248643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9%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7104348" y="2899471"/>
            <a:ext cx="4536504" cy="408623"/>
            <a:chOff x="6744072" y="2948509"/>
            <a:chExt cx="4536504" cy="408623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744072" y="2948509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1000">
                  <a:schemeClr val="bg1"/>
                </a:gs>
                <a:gs pos="9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PELA PARTICIPAÇÃO EM OUTROS PROJETOS DO SEBRAE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0668576" y="2999586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9%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7104348" y="3438480"/>
            <a:ext cx="4536504" cy="408623"/>
            <a:chOff x="6744072" y="3463943"/>
            <a:chExt cx="4536504" cy="408623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6744072" y="3463943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3000">
                  <a:schemeClr val="bg1"/>
                </a:gs>
                <a:gs pos="9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VISITA AOS PONTOS DE ATENDIMENTO/ UNIDADES DO SEBRAE</a:t>
              </a: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0668576" y="3492365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7104348" y="3919036"/>
            <a:ext cx="4536328" cy="408623"/>
            <a:chOff x="6744072" y="3944499"/>
            <a:chExt cx="4536328" cy="408623"/>
          </a:xfrm>
        </p:grpSpPr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6744072" y="3944499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5000">
                  <a:schemeClr val="bg1"/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SITE DO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SEBRAE</a:t>
              </a:r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10668400" y="3988349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7104348" y="4398438"/>
            <a:ext cx="4536328" cy="408623"/>
            <a:chOff x="6744072" y="4402881"/>
            <a:chExt cx="4536328" cy="408623"/>
          </a:xfrm>
        </p:grpSpPr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6744072" y="4402881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7000">
                  <a:schemeClr val="bg1"/>
                </a:gs>
                <a:gs pos="9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PARTICIPAÇÃO EM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 FEIRAS OU EVENTOS</a:t>
              </a:r>
            </a:p>
          </p:txBody>
        </p:sp>
        <p:sp>
          <p:nvSpPr>
            <p:cNvPr id="39" name="Rectangle 22"/>
            <p:cNvSpPr>
              <a:spLocks noChangeArrowheads="1"/>
            </p:cNvSpPr>
            <p:nvPr/>
          </p:nvSpPr>
          <p:spPr bwMode="auto">
            <a:xfrm>
              <a:off x="10668400" y="4458291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7104348" y="4918022"/>
            <a:ext cx="4536328" cy="408623"/>
            <a:chOff x="6744072" y="4922465"/>
            <a:chExt cx="4536328" cy="408623"/>
          </a:xfrm>
        </p:grpSpPr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6744072" y="4922465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8000">
                  <a:schemeClr val="bg1"/>
                </a:gs>
                <a:gs pos="9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OUTROS SITES DA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INTERNET/ REDES SOCIAIS</a:t>
              </a: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10668400" y="494953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1041408" y="1447672"/>
            <a:ext cx="599444" cy="307777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002060"/>
                </a:solidFill>
                <a:latin typeface="Arial Narrow" pitchFamily="34" charset="0"/>
              </a:rPr>
              <a:t>2015</a:t>
            </a:r>
          </a:p>
        </p:txBody>
      </p:sp>
      <p:cxnSp>
        <p:nvCxnSpPr>
          <p:cNvPr id="58" name="Conector reto 57"/>
          <p:cNvCxnSpPr/>
          <p:nvPr/>
        </p:nvCxnSpPr>
        <p:spPr>
          <a:xfrm flipV="1">
            <a:off x="10056676" y="2083818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 flipV="1">
            <a:off x="10056676" y="2597400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10056676" y="3103045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10056676" y="3619561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10056676" y="4112467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V="1">
            <a:off x="10056676" y="4598876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10056676" y="5102932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5"/>
          <p:cNvSpPr txBox="1"/>
          <p:nvPr/>
        </p:nvSpPr>
        <p:spPr>
          <a:xfrm>
            <a:off x="360000" y="3347124"/>
            <a:ext cx="61171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seja ativa ou passivamente, o Sebrae, através dos diferentes canais, seria responsável pela atração de algo em torno de 1 em cada 3 participantes do seminário (32%)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(P3)</a:t>
            </a:r>
          </a:p>
        </p:txBody>
      </p:sp>
      <p:grpSp>
        <p:nvGrpSpPr>
          <p:cNvPr id="68" name="Agrupar 67"/>
          <p:cNvGrpSpPr/>
          <p:nvPr/>
        </p:nvGrpSpPr>
        <p:grpSpPr>
          <a:xfrm>
            <a:off x="7104348" y="5394473"/>
            <a:ext cx="4536328" cy="408623"/>
            <a:chOff x="6744072" y="4402882"/>
            <a:chExt cx="4536328" cy="408623"/>
          </a:xfrm>
        </p:grpSpPr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6744072" y="4402882"/>
              <a:ext cx="2952328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8000">
                  <a:schemeClr val="bg1"/>
                </a:gs>
                <a:gs pos="98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PROPAGANDA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EM TV/ RÁDIO</a:t>
              </a: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10668400" y="4458291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7104348" y="5895561"/>
            <a:ext cx="4536328" cy="410400"/>
            <a:chOff x="6744072" y="4903970"/>
            <a:chExt cx="4536328" cy="410400"/>
          </a:xfrm>
        </p:grpSpPr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6744072" y="4903970"/>
              <a:ext cx="2952328" cy="4104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91000">
                  <a:schemeClr val="bg1"/>
                </a:gs>
                <a:gs pos="9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OUTROS</a:t>
              </a:r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10668400" y="494953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9%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cxnSp>
        <p:nvCxnSpPr>
          <p:cNvPr id="75" name="Conector reto 74"/>
          <p:cNvCxnSpPr/>
          <p:nvPr/>
        </p:nvCxnSpPr>
        <p:spPr>
          <a:xfrm flipV="1">
            <a:off x="10056676" y="5594910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V="1">
            <a:off x="10056676" y="6098966"/>
            <a:ext cx="972000" cy="0"/>
          </a:xfrm>
          <a:prstGeom prst="line">
            <a:avLst/>
          </a:prstGeom>
          <a:solidFill>
            <a:srgbClr val="0070C0"/>
          </a:solidFill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/>
          <p:cNvGrpSpPr/>
          <p:nvPr/>
        </p:nvGrpSpPr>
        <p:grpSpPr>
          <a:xfrm>
            <a:off x="10292058" y="1443383"/>
            <a:ext cx="632176" cy="4821638"/>
            <a:chOff x="10292058" y="1443383"/>
            <a:chExt cx="632176" cy="4821638"/>
          </a:xfrm>
        </p:grpSpPr>
        <p:grpSp>
          <p:nvGrpSpPr>
            <p:cNvPr id="49" name="Agrupar 48"/>
            <p:cNvGrpSpPr/>
            <p:nvPr/>
          </p:nvGrpSpPr>
          <p:grpSpPr>
            <a:xfrm>
              <a:off x="10292058" y="1443383"/>
              <a:ext cx="628714" cy="3826165"/>
              <a:chOff x="9931782" y="1492421"/>
              <a:chExt cx="628714" cy="3826165"/>
            </a:xfrm>
          </p:grpSpPr>
          <p:sp>
            <p:nvSpPr>
              <p:cNvPr id="50" name="Rectangle 22"/>
              <p:cNvSpPr>
                <a:spLocks noChangeArrowheads="1"/>
              </p:cNvSpPr>
              <p:nvPr/>
            </p:nvSpPr>
            <p:spPr bwMode="auto">
              <a:xfrm>
                <a:off x="9937204" y="1990266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52%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9937204" y="2486434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b="1" dirty="0">
                    <a:solidFill>
                      <a:srgbClr val="002060"/>
                    </a:solidFill>
                    <a:latin typeface="Arial Narrow" pitchFamily="34" charset="0"/>
                  </a:rPr>
                  <a:t>16</a:t>
                </a: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2" name="Rectangle 22"/>
              <p:cNvSpPr>
                <a:spLocks noChangeArrowheads="1"/>
              </p:cNvSpPr>
              <p:nvPr/>
            </p:nvSpPr>
            <p:spPr bwMode="auto">
              <a:xfrm>
                <a:off x="9937204" y="2999586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7%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3" name="Rectangle 22"/>
              <p:cNvSpPr>
                <a:spLocks noChangeArrowheads="1"/>
              </p:cNvSpPr>
              <p:nvPr/>
            </p:nvSpPr>
            <p:spPr bwMode="auto">
              <a:xfrm>
                <a:off x="9937204" y="3508674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4" name="Rectangle 22"/>
              <p:cNvSpPr>
                <a:spLocks noChangeArrowheads="1"/>
              </p:cNvSpPr>
              <p:nvPr/>
            </p:nvSpPr>
            <p:spPr bwMode="auto">
              <a:xfrm>
                <a:off x="9931782" y="4011342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6%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5" name="Rectangle 22"/>
              <p:cNvSpPr>
                <a:spLocks noChangeArrowheads="1"/>
              </p:cNvSpPr>
              <p:nvPr/>
            </p:nvSpPr>
            <p:spPr bwMode="auto">
              <a:xfrm>
                <a:off x="9937204" y="4506525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2%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6" name="Rectangle 22"/>
              <p:cNvSpPr>
                <a:spLocks noChangeArrowheads="1"/>
              </p:cNvSpPr>
              <p:nvPr/>
            </p:nvSpPr>
            <p:spPr bwMode="auto">
              <a:xfrm>
                <a:off x="9948496" y="5012119"/>
                <a:ext cx="612000" cy="306467"/>
              </a:xfrm>
              <a:prstGeom prst="round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2%</a:t>
                </a:r>
                <a:endParaRPr kumimoji="0" lang="pt-BR" altLang="pt-B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9961052" y="1492421"/>
                <a:ext cx="599444" cy="307777"/>
              </a:xfrm>
              <a:prstGeom prst="rect">
                <a:avLst/>
              </a:prstGeom>
              <a:solidFill>
                <a:srgbClr val="F2F2F2">
                  <a:alpha val="6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000" b="1" dirty="0">
                    <a:solidFill>
                      <a:srgbClr val="002060"/>
                    </a:solidFill>
                    <a:latin typeface="Arial Narrow" pitchFamily="34" charset="0"/>
                  </a:rPr>
                  <a:t>2014</a:t>
                </a:r>
              </a:p>
            </p:txBody>
          </p:sp>
        </p:grp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10312234" y="5444530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1%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10308772" y="5958554"/>
              <a:ext cx="612000" cy="306467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8%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65" name="Forma Livre 64"/>
          <p:cNvSpPr/>
          <p:nvPr/>
        </p:nvSpPr>
        <p:spPr>
          <a:xfrm>
            <a:off x="246915" y="1205233"/>
            <a:ext cx="6480887" cy="1993759"/>
          </a:xfrm>
          <a:custGeom>
            <a:avLst/>
            <a:gdLst>
              <a:gd name="connsiteX0" fmla="*/ 0 w 5689600"/>
              <a:gd name="connsiteY0" fmla="*/ 38100 h 2197100"/>
              <a:gd name="connsiteX1" fmla="*/ 292100 w 5689600"/>
              <a:gd name="connsiteY1" fmla="*/ 1054100 h 2197100"/>
              <a:gd name="connsiteX2" fmla="*/ 546100 w 5689600"/>
              <a:gd name="connsiteY2" fmla="*/ 2159000 h 2197100"/>
              <a:gd name="connsiteX3" fmla="*/ 1041400 w 5689600"/>
              <a:gd name="connsiteY3" fmla="*/ 2146300 h 2197100"/>
              <a:gd name="connsiteX4" fmla="*/ 5689600 w 5689600"/>
              <a:gd name="connsiteY4" fmla="*/ 2197100 h 2197100"/>
              <a:gd name="connsiteX5" fmla="*/ 5537200 w 5689600"/>
              <a:gd name="connsiteY5" fmla="*/ 635000 h 2197100"/>
              <a:gd name="connsiteX6" fmla="*/ 5168900 w 5689600"/>
              <a:gd name="connsiteY6" fmla="*/ 0 h 2197100"/>
              <a:gd name="connsiteX7" fmla="*/ 0 w 5689600"/>
              <a:gd name="connsiteY7" fmla="*/ 38100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9600" h="2197100">
                <a:moveTo>
                  <a:pt x="0" y="38100"/>
                </a:moveTo>
                <a:lnTo>
                  <a:pt x="292100" y="1054100"/>
                </a:lnTo>
                <a:lnTo>
                  <a:pt x="546100" y="2159000"/>
                </a:lnTo>
                <a:cubicBezTo>
                  <a:pt x="820942" y="2137858"/>
                  <a:pt x="656004" y="2146300"/>
                  <a:pt x="1041400" y="2146300"/>
                </a:cubicBezTo>
                <a:lnTo>
                  <a:pt x="5689600" y="2197100"/>
                </a:lnTo>
                <a:lnTo>
                  <a:pt x="5537200" y="635000"/>
                </a:lnTo>
                <a:lnTo>
                  <a:pt x="516890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70631" y="1880673"/>
            <a:ext cx="4719854" cy="4298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/>
          <p:cNvSpPr/>
          <p:nvPr/>
        </p:nvSpPr>
        <p:spPr>
          <a:xfrm>
            <a:off x="7070631" y="4412965"/>
            <a:ext cx="4719854" cy="96407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7088873" y="5843995"/>
            <a:ext cx="4719854" cy="52720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4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 animBg="1"/>
      <p:bldP spid="66" grpId="0"/>
      <p:bldP spid="65" grpId="0" animBg="1"/>
      <p:bldP spid="5" grpId="0" animBg="1"/>
      <p:bldP spid="67" grpId="0" animBg="1"/>
      <p:bldP spid="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4643800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as expectativas dos participantes quanto ao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continuam diversificadas, mas ainda se concentram em 4 grupos de respostas, a exemplo do já observado em 2014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(P4)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316894" y="1525888"/>
            <a:ext cx="4610223" cy="41832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expectativas para a decisão de participar do EMPRETEC (RM)</a:t>
            </a:r>
          </a:p>
        </p:txBody>
      </p:sp>
      <p:sp>
        <p:nvSpPr>
          <p:cNvPr id="31" name="CaixaDeTexto 5"/>
          <p:cNvSpPr txBox="1"/>
          <p:nvPr/>
        </p:nvSpPr>
        <p:spPr>
          <a:xfrm>
            <a:off x="360001" y="3925118"/>
            <a:ext cx="4410164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importante destacar que cada entrevistado, na média, citou o correspondente a 1,3 expectativa, indicando se tratar de um público mais complexo e difícil de ser atendido</a:t>
            </a:r>
          </a:p>
        </p:txBody>
      </p:sp>
      <p:sp>
        <p:nvSpPr>
          <p:cNvPr id="33" name="CaixaDeTexto 19"/>
          <p:cNvSpPr txBox="1"/>
          <p:nvPr/>
        </p:nvSpPr>
        <p:spPr>
          <a:xfrm>
            <a:off x="263353" y="129406"/>
            <a:ext cx="462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97584"/>
              </p:ext>
            </p:extLst>
          </p:nvPr>
        </p:nvGraphicFramePr>
        <p:xfrm>
          <a:off x="5356731" y="1052735"/>
          <a:ext cx="6365369" cy="539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rma Livre 3"/>
          <p:cNvSpPr/>
          <p:nvPr/>
        </p:nvSpPr>
        <p:spPr>
          <a:xfrm>
            <a:off x="204187" y="1260238"/>
            <a:ext cx="5097858" cy="2342198"/>
          </a:xfrm>
          <a:custGeom>
            <a:avLst/>
            <a:gdLst>
              <a:gd name="connsiteX0" fmla="*/ 0 w 5317725"/>
              <a:gd name="connsiteY0" fmla="*/ 160189 h 2548282"/>
              <a:gd name="connsiteX1" fmla="*/ 443884 w 5317725"/>
              <a:gd name="connsiteY1" fmla="*/ 2015622 h 2548282"/>
              <a:gd name="connsiteX2" fmla="*/ 452762 w 5317725"/>
              <a:gd name="connsiteY2" fmla="*/ 2477261 h 2548282"/>
              <a:gd name="connsiteX3" fmla="*/ 4092606 w 5317725"/>
              <a:gd name="connsiteY3" fmla="*/ 2548282 h 2548282"/>
              <a:gd name="connsiteX4" fmla="*/ 4971496 w 5317725"/>
              <a:gd name="connsiteY4" fmla="*/ 1456329 h 2548282"/>
              <a:gd name="connsiteX5" fmla="*/ 5317725 w 5317725"/>
              <a:gd name="connsiteY5" fmla="*/ 408764 h 2548282"/>
              <a:gd name="connsiteX6" fmla="*/ 5140171 w 5317725"/>
              <a:gd name="connsiteY6" fmla="*/ 80290 h 2548282"/>
              <a:gd name="connsiteX7" fmla="*/ 4492101 w 5317725"/>
              <a:gd name="connsiteY7" fmla="*/ 80290 h 2548282"/>
              <a:gd name="connsiteX8" fmla="*/ 4287915 w 5317725"/>
              <a:gd name="connsiteY8" fmla="*/ 89168 h 2548282"/>
              <a:gd name="connsiteX9" fmla="*/ 2396971 w 5317725"/>
              <a:gd name="connsiteY9" fmla="*/ 124679 h 2548282"/>
              <a:gd name="connsiteX10" fmla="*/ 1944210 w 5317725"/>
              <a:gd name="connsiteY10" fmla="*/ 142434 h 2548282"/>
              <a:gd name="connsiteX11" fmla="*/ 896645 w 5317725"/>
              <a:gd name="connsiteY11" fmla="*/ 18146 h 2548282"/>
              <a:gd name="connsiteX12" fmla="*/ 674703 w 5317725"/>
              <a:gd name="connsiteY12" fmla="*/ 391 h 2548282"/>
              <a:gd name="connsiteX13" fmla="*/ 0 w 5317725"/>
              <a:gd name="connsiteY13" fmla="*/ 160189 h 254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17725" h="2548282">
                <a:moveTo>
                  <a:pt x="0" y="160189"/>
                </a:moveTo>
                <a:lnTo>
                  <a:pt x="443884" y="2015622"/>
                </a:lnTo>
                <a:lnTo>
                  <a:pt x="452762" y="2477261"/>
                </a:lnTo>
                <a:lnTo>
                  <a:pt x="4092606" y="2548282"/>
                </a:lnTo>
                <a:lnTo>
                  <a:pt x="4971496" y="1456329"/>
                </a:lnTo>
                <a:lnTo>
                  <a:pt x="5317725" y="408764"/>
                </a:lnTo>
                <a:lnTo>
                  <a:pt x="5140171" y="80290"/>
                </a:lnTo>
                <a:lnTo>
                  <a:pt x="4492101" y="80290"/>
                </a:lnTo>
                <a:cubicBezTo>
                  <a:pt x="4365046" y="92996"/>
                  <a:pt x="4433065" y="89168"/>
                  <a:pt x="4287915" y="89168"/>
                </a:cubicBezTo>
                <a:lnTo>
                  <a:pt x="2396971" y="124679"/>
                </a:lnTo>
                <a:cubicBezTo>
                  <a:pt x="2080508" y="147283"/>
                  <a:pt x="2231466" y="142434"/>
                  <a:pt x="1944210" y="142434"/>
                </a:cubicBezTo>
                <a:lnTo>
                  <a:pt x="896645" y="18146"/>
                </a:lnTo>
                <a:cubicBezTo>
                  <a:pt x="740133" y="-4212"/>
                  <a:pt x="814208" y="391"/>
                  <a:pt x="674703" y="391"/>
                </a:cubicBezTo>
                <a:lnTo>
                  <a:pt x="0" y="160189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3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Graphic spid="35" grpId="0" uiExpand="1">
        <p:bldSub>
          <a:bldChart bld="series"/>
        </p:bldSub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49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atendimento dessas expectativas pelo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é bastante positivo, alcançando uma nota equivalente a 9,13, que se mantem bem homogênea quando comparado com 2014 (9,12)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(P5)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8290644" y="1518568"/>
            <a:ext cx="2618655" cy="8309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nota para o </a:t>
            </a:r>
            <a:r>
              <a:rPr lang="pt-B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quanto ao atendimento de expectativas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429459"/>
              </p:ext>
            </p:extLst>
          </p:nvPr>
        </p:nvGraphicFramePr>
        <p:xfrm>
          <a:off x="5475235" y="2349500"/>
          <a:ext cx="5434064" cy="339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37"/>
          <p:cNvSpPr txBox="1"/>
          <p:nvPr/>
        </p:nvSpPr>
        <p:spPr>
          <a:xfrm rot="21045577">
            <a:off x="6988456" y="2605295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9,1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18" name="CaixaDeTexto 5"/>
          <p:cNvSpPr txBox="1"/>
          <p:nvPr/>
        </p:nvSpPr>
        <p:spPr>
          <a:xfrm>
            <a:off x="5651460" y="5827180"/>
            <a:ext cx="12021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não foram atendidas</a:t>
            </a:r>
          </a:p>
        </p:txBody>
      </p:sp>
      <p:sp>
        <p:nvSpPr>
          <p:cNvPr id="19" name="CaixaDeTexto 5"/>
          <p:cNvSpPr txBox="1"/>
          <p:nvPr/>
        </p:nvSpPr>
        <p:spPr>
          <a:xfrm>
            <a:off x="9112518" y="5816863"/>
            <a:ext cx="1773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foram plenamente atendidas</a:t>
            </a:r>
          </a:p>
        </p:txBody>
      </p:sp>
    </p:spTree>
    <p:extLst>
      <p:ext uri="{BB962C8B-B14F-4D97-AF65-F5344CB8AC3E}">
        <p14:creationId xmlns:p14="http://schemas.microsoft.com/office/powerpoint/2010/main" val="19780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Graphic spid="16" grpId="0">
        <p:bldAsOne/>
      </p:bldGraphic>
      <p:bldP spid="17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22046" y="1798770"/>
            <a:ext cx="8822154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levantar junto aos clientes atendidos em 2015 a satisfação e os principais impactos gerados pelo EMPRETEC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objetivo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339" y1="41518" x2="28571" y2="33036"/>
                        <a14:foregroundMark x1="6250" y1="33482" x2="10714" y2="26339"/>
                        <a14:foregroundMark x1="60714" y1="58036" x2="62946" y2="61607"/>
                        <a14:foregroundMark x1="76339" y1="47321" x2="75000" y2="40625"/>
                        <a14:foregroundMark x1="93750" y1="65179" x2="93750" y2="63393"/>
                        <a14:foregroundMark x1="65179" y1="93750" x2="70089" y2="90625"/>
                        <a14:foregroundMark x1="32143" y1="91518" x2="15179" y2="80804"/>
                        <a14:foregroundMark x1="78571" y1="86607" x2="91518" y2="72321"/>
                        <a14:foregroundMark x1="93750" y1="40179" x2="79911" y2="13393"/>
                        <a14:foregroundMark x1="12054" y1="21429" x2="27679" y2="8036"/>
                        <a14:foregroundMark x1="33036" y1="5804" x2="33036" y2="5804"/>
                        <a14:foregroundMark x1="44196" y1="54464" x2="44196" y2="50000"/>
                        <a14:foregroundMark x1="42857" y1="47321" x2="47768" y2="42857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274" y="324842"/>
            <a:ext cx="559246" cy="55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1" y="1260000"/>
            <a:ext cx="7483088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por estado, a diferença entre os extremos correspondeu a somente 8% quanto ao atendimento das expectativas, e de forma geral todas as avaliações foram bem positivas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(P5)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910720"/>
              </p:ext>
            </p:extLst>
          </p:nvPr>
        </p:nvGraphicFramePr>
        <p:xfrm>
          <a:off x="756956" y="3246601"/>
          <a:ext cx="11239499" cy="2818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de cantos arredondados 34"/>
          <p:cNvSpPr/>
          <p:nvPr/>
        </p:nvSpPr>
        <p:spPr>
          <a:xfrm>
            <a:off x="8086745" y="1484417"/>
            <a:ext cx="3551795" cy="69724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 Narrow" panose="020B0606020202030204" pitchFamily="34" charset="0"/>
              </a:rPr>
              <a:t>nota para o EMPRETEC quanto ao atendimento de expectativas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9955"/>
              </p:ext>
            </p:extLst>
          </p:nvPr>
        </p:nvGraphicFramePr>
        <p:xfrm>
          <a:off x="756956" y="3106595"/>
          <a:ext cx="11239499" cy="293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de cantos arredondados 34"/>
          <p:cNvSpPr/>
          <p:nvPr/>
        </p:nvSpPr>
        <p:spPr>
          <a:xfrm>
            <a:off x="8086745" y="1457998"/>
            <a:ext cx="3551795" cy="71370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 Narrow" panose="020B0606020202030204" pitchFamily="34" charset="0"/>
              </a:rPr>
              <a:t>nota para o </a:t>
            </a:r>
            <a:r>
              <a:rPr lang="pt-BR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quanto ao atendimento de expectativas*</a:t>
            </a: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4567198" y="3580769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7419272" y="3580769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10226820" y="3580769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675451" y="3616425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Agrupar 25"/>
          <p:cNvGrpSpPr/>
          <p:nvPr/>
        </p:nvGrpSpPr>
        <p:grpSpPr>
          <a:xfrm>
            <a:off x="898591" y="6196674"/>
            <a:ext cx="10794165" cy="153890"/>
            <a:chOff x="1269209" y="5229441"/>
            <a:chExt cx="10252210" cy="37457"/>
          </a:xfrm>
        </p:grpSpPr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269209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165884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9998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238803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78290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3216513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3941529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30754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743153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510616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55403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595126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29566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69895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713756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747016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786503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827078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863539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902626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938927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(200)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98252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1021275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1057214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1092087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1128999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5" name="Agrupar 54"/>
          <p:cNvGrpSpPr/>
          <p:nvPr/>
        </p:nvGrpSpPr>
        <p:grpSpPr>
          <a:xfrm>
            <a:off x="9636010" y="2526363"/>
            <a:ext cx="1776295" cy="484050"/>
            <a:chOff x="9420670" y="1939719"/>
            <a:chExt cx="1776295" cy="484050"/>
          </a:xfrm>
        </p:grpSpPr>
        <p:grpSp>
          <p:nvGrpSpPr>
            <p:cNvPr id="56" name="Agrupar 55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59" name="Elipse 58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" name="Elipse 56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5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Graphic spid="20" grpId="0">
        <p:bldAsOne/>
      </p:bldGraphic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494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colocação em prática dos conhecimentos adquiridos no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correspondeu a 7,3, o que ainda seria uma avaliação positiva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5338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8290644" y="1518568"/>
            <a:ext cx="2618655" cy="8309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nota para o </a:t>
            </a:r>
            <a:r>
              <a:rPr lang="pt-B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quanto ao atendimento de expectativas</a:t>
            </a:r>
          </a:p>
        </p:txBody>
      </p:sp>
      <p:sp>
        <p:nvSpPr>
          <p:cNvPr id="10" name="CaixaDeTexto 5"/>
          <p:cNvSpPr txBox="1"/>
          <p:nvPr/>
        </p:nvSpPr>
        <p:spPr>
          <a:xfrm>
            <a:off x="360001" y="3182168"/>
            <a:ext cx="4410164" cy="188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parte expressiva desses respondentes não colocou em prática os conhecimentos adquiridos no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algo a ser mais bem compreendido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(P6)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610341"/>
              </p:ext>
            </p:extLst>
          </p:nvPr>
        </p:nvGraphicFramePr>
        <p:xfrm>
          <a:off x="6377599" y="1900034"/>
          <a:ext cx="5290659" cy="34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5"/>
          <p:cNvSpPr txBox="1"/>
          <p:nvPr/>
        </p:nvSpPr>
        <p:spPr>
          <a:xfrm>
            <a:off x="6483309" y="5352722"/>
            <a:ext cx="14929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não pôs nada em prática</a:t>
            </a:r>
          </a:p>
        </p:txBody>
      </p:sp>
      <p:sp>
        <p:nvSpPr>
          <p:cNvPr id="13" name="CaixaDeTexto 5"/>
          <p:cNvSpPr txBox="1"/>
          <p:nvPr/>
        </p:nvSpPr>
        <p:spPr>
          <a:xfrm>
            <a:off x="9420477" y="5342405"/>
            <a:ext cx="206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2060"/>
              </a:buClr>
              <a:buSzPct val="120000"/>
            </a:pPr>
            <a:r>
              <a:rPr lang="pt-BR" sz="1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pôs todos os conhecimentos em prática</a:t>
            </a:r>
          </a:p>
        </p:txBody>
      </p:sp>
      <p:sp>
        <p:nvSpPr>
          <p:cNvPr id="15" name="CaixaDeTexto 37"/>
          <p:cNvSpPr txBox="1"/>
          <p:nvPr/>
        </p:nvSpPr>
        <p:spPr>
          <a:xfrm rot="21045577">
            <a:off x="6513477" y="1479314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7,3</a:t>
            </a:r>
            <a:endParaRPr lang="pt-BR" sz="3200" b="1" dirty="0">
              <a:latin typeface="Arial Narrow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666130" y="2507597"/>
            <a:ext cx="2986087" cy="631825"/>
            <a:chOff x="6666130" y="2507597"/>
            <a:chExt cx="2986087" cy="631825"/>
          </a:xfrm>
        </p:grpSpPr>
        <p:sp>
          <p:nvSpPr>
            <p:cNvPr id="20" name="Chave esquerda 2"/>
            <p:cNvSpPr/>
            <p:nvPr/>
          </p:nvSpPr>
          <p:spPr>
            <a:xfrm rot="5400000">
              <a:off x="8045668" y="1532872"/>
              <a:ext cx="227012" cy="298608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CaixaDeTexto 3"/>
            <p:cNvSpPr txBox="1">
              <a:spLocks noChangeArrowheads="1"/>
            </p:cNvSpPr>
            <p:nvPr/>
          </p:nvSpPr>
          <p:spPr bwMode="auto">
            <a:xfrm>
              <a:off x="7961530" y="2507597"/>
              <a:ext cx="720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b="1" dirty="0">
                  <a:solidFill>
                    <a:srgbClr val="FF0000"/>
                  </a:solidFill>
                </a:rPr>
                <a:t>27%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10625355" y="2507597"/>
            <a:ext cx="857250" cy="644525"/>
            <a:chOff x="10625355" y="2507597"/>
            <a:chExt cx="857250" cy="644525"/>
          </a:xfrm>
        </p:grpSpPr>
        <p:sp>
          <p:nvSpPr>
            <p:cNvPr id="22" name="Chave esquerda 15"/>
            <p:cNvSpPr/>
            <p:nvPr/>
          </p:nvSpPr>
          <p:spPr>
            <a:xfrm rot="5400000">
              <a:off x="10932536" y="2629041"/>
              <a:ext cx="215900" cy="830262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CaixaDeTexto 17"/>
            <p:cNvSpPr txBox="1">
              <a:spLocks noChangeArrowheads="1"/>
            </p:cNvSpPr>
            <p:nvPr/>
          </p:nvSpPr>
          <p:spPr bwMode="auto">
            <a:xfrm>
              <a:off x="10761880" y="2507597"/>
              <a:ext cx="720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b="1" dirty="0">
                  <a:solidFill>
                    <a:srgbClr val="00B050"/>
                  </a:solidFill>
                </a:rPr>
                <a:t>19%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9723655" y="2507597"/>
            <a:ext cx="887412" cy="644525"/>
            <a:chOff x="9723655" y="2507597"/>
            <a:chExt cx="887412" cy="644525"/>
          </a:xfrm>
        </p:grpSpPr>
        <p:sp>
          <p:nvSpPr>
            <p:cNvPr id="21" name="Chave esquerda 14"/>
            <p:cNvSpPr/>
            <p:nvPr/>
          </p:nvSpPr>
          <p:spPr>
            <a:xfrm rot="5400000">
              <a:off x="10030836" y="2629041"/>
              <a:ext cx="215900" cy="830262"/>
            </a:xfrm>
            <a:prstGeom prst="leftBrac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CaixaDeTexto 18"/>
            <p:cNvSpPr txBox="1">
              <a:spLocks noChangeArrowheads="1"/>
            </p:cNvSpPr>
            <p:nvPr/>
          </p:nvSpPr>
          <p:spPr bwMode="auto">
            <a:xfrm>
              <a:off x="9890342" y="2507597"/>
              <a:ext cx="720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b="1" dirty="0">
                  <a:solidFill>
                    <a:srgbClr val="E6AF00"/>
                  </a:solidFill>
                </a:rPr>
                <a:t>54%</a:t>
              </a:r>
            </a:p>
          </p:txBody>
        </p:sp>
      </p:grpSp>
      <p:sp>
        <p:nvSpPr>
          <p:cNvPr id="7" name="Forma Livre 6"/>
          <p:cNvSpPr/>
          <p:nvPr/>
        </p:nvSpPr>
        <p:spPr>
          <a:xfrm>
            <a:off x="263353" y="1206500"/>
            <a:ext cx="5473700" cy="1462958"/>
          </a:xfrm>
          <a:custGeom>
            <a:avLst/>
            <a:gdLst>
              <a:gd name="connsiteX0" fmla="*/ 0 w 5473700"/>
              <a:gd name="connsiteY0" fmla="*/ 127000 h 1600200"/>
              <a:gd name="connsiteX1" fmla="*/ 381000 w 5473700"/>
              <a:gd name="connsiteY1" fmla="*/ 1587500 h 1600200"/>
              <a:gd name="connsiteX2" fmla="*/ 5448300 w 5473700"/>
              <a:gd name="connsiteY2" fmla="*/ 1600200 h 1600200"/>
              <a:gd name="connsiteX3" fmla="*/ 5473700 w 5473700"/>
              <a:gd name="connsiteY3" fmla="*/ 596900 h 1600200"/>
              <a:gd name="connsiteX4" fmla="*/ 5118100 w 5473700"/>
              <a:gd name="connsiteY4" fmla="*/ 0 h 1600200"/>
              <a:gd name="connsiteX5" fmla="*/ 0 w 5473700"/>
              <a:gd name="connsiteY5" fmla="*/ 1270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3700" h="1600200">
                <a:moveTo>
                  <a:pt x="0" y="127000"/>
                </a:moveTo>
                <a:lnTo>
                  <a:pt x="381000" y="1587500"/>
                </a:lnTo>
                <a:lnTo>
                  <a:pt x="5448300" y="1600200"/>
                </a:lnTo>
                <a:lnTo>
                  <a:pt x="5473700" y="596900"/>
                </a:lnTo>
                <a:lnTo>
                  <a:pt x="511810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0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/>
      <p:bldGraphic spid="11" grpId="0">
        <p:bldAsOne/>
      </p:bldGraphic>
      <p:bldP spid="12" grpId="0"/>
      <p:bldP spid="13" grpId="0"/>
      <p:bldP spid="1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04269"/>
              </p:ext>
            </p:extLst>
          </p:nvPr>
        </p:nvGraphicFramePr>
        <p:xfrm>
          <a:off x="777648" y="2817832"/>
          <a:ext cx="11255828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de cantos arredondados 34"/>
          <p:cNvSpPr/>
          <p:nvPr/>
        </p:nvSpPr>
        <p:spPr>
          <a:xfrm>
            <a:off x="7710223" y="1430792"/>
            <a:ext cx="3694377" cy="56495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colocação em </a:t>
            </a:r>
            <a:r>
              <a:rPr lang="pt-BR" sz="1400" kern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</a:t>
            </a:r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prática no dia a dia dos conhecimentos adquiridos no </a:t>
            </a:r>
            <a:r>
              <a:rPr lang="pt-BR" sz="1400" kern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BE57A-14EC-455D-8A2F-5440F4E4629B}" type="slidenum">
              <a:rPr kumimoji="0" lang="pt-BR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7067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por estado observa-se uma grande variação entre os extremos, e novamente com o DF apresentando o resultado mais crítico (24%) </a:t>
            </a:r>
            <a:r>
              <a:rPr lang="pt-BR" sz="1400" kern="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(P6)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comentários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927445" y="6196674"/>
            <a:ext cx="10765311" cy="153890"/>
            <a:chOff x="1296614" y="5229441"/>
            <a:chExt cx="10224804" cy="37457"/>
          </a:xfrm>
        </p:grpSpPr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29661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163143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202729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238803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81030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324391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394152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334945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743153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510616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551292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595126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26826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67154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711016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747016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786503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827078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863539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902626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938927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98252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1021275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1057214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1092087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1128999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(200)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812620"/>
              </p:ext>
            </p:extLst>
          </p:nvPr>
        </p:nvGraphicFramePr>
        <p:xfrm>
          <a:off x="665343" y="2774390"/>
          <a:ext cx="11236778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Conector reto 21"/>
          <p:cNvCxnSpPr/>
          <p:nvPr/>
        </p:nvCxnSpPr>
        <p:spPr>
          <a:xfrm flipV="1">
            <a:off x="4464129" y="3286819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7316203" y="3286819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10123751" y="3286819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8968622" y="3322475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34"/>
          <p:cNvSpPr/>
          <p:nvPr/>
        </p:nvSpPr>
        <p:spPr>
          <a:xfrm>
            <a:off x="7725449" y="1449514"/>
            <a:ext cx="3723650" cy="5563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colocação em em prática no dia a dia dos conhecimentos adquiridos no </a:t>
            </a:r>
            <a:r>
              <a:rPr lang="pt-BR" sz="1400" kern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*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58" name="Agrupar 57"/>
          <p:cNvGrpSpPr/>
          <p:nvPr/>
        </p:nvGrpSpPr>
        <p:grpSpPr>
          <a:xfrm>
            <a:off x="9569730" y="2275663"/>
            <a:ext cx="1776295" cy="484050"/>
            <a:chOff x="9420670" y="1939719"/>
            <a:chExt cx="1776295" cy="484050"/>
          </a:xfrm>
        </p:grpSpPr>
        <p:grpSp>
          <p:nvGrpSpPr>
            <p:cNvPr id="59" name="Agrupar 58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62" name="Elipse 61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0" name="Elipse 59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93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  <p:bldGraphic spid="55" grpId="1">
        <p:bldAsOne/>
      </p:bldGraphic>
      <p:bldP spid="13" grpId="0" animBg="1"/>
      <p:bldGraphic spid="56" grpId="0">
        <p:bldAsOne/>
      </p:bldGraphic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23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654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satisfação geral com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foi bastante expressiva (9,12), apesar de uma diminuição com relação ao resultado de 2014, porém ainda dentro da margem de erro 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7666530" y="1398564"/>
            <a:ext cx="2618655" cy="83093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satisfação geral com o </a:t>
            </a:r>
            <a:r>
              <a:rPr lang="pt-B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360001" y="3182168"/>
            <a:ext cx="4410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parte expressiva desses respondentes, o equivalente a 3 em cada 4 deles, manifestou a sua satisfação geral com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com notas como 9 ou 10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(P7)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215131"/>
              </p:ext>
            </p:extLst>
          </p:nvPr>
        </p:nvGraphicFramePr>
        <p:xfrm>
          <a:off x="6467947" y="3290509"/>
          <a:ext cx="4796684" cy="296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37"/>
          <p:cNvSpPr txBox="1"/>
          <p:nvPr/>
        </p:nvSpPr>
        <p:spPr>
          <a:xfrm rot="21045577">
            <a:off x="6657328" y="3767387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9,1</a:t>
            </a:r>
            <a:endParaRPr lang="pt-BR" sz="3200" b="1" dirty="0">
              <a:latin typeface="Arial Narrow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452996" y="2705166"/>
            <a:ext cx="2986087" cy="631825"/>
            <a:chOff x="6452996" y="2705166"/>
            <a:chExt cx="2986087" cy="631825"/>
          </a:xfrm>
        </p:grpSpPr>
        <p:sp>
          <p:nvSpPr>
            <p:cNvPr id="13" name="Chave esquerda 2"/>
            <p:cNvSpPr/>
            <p:nvPr/>
          </p:nvSpPr>
          <p:spPr>
            <a:xfrm rot="5400000">
              <a:off x="7832534" y="1730441"/>
              <a:ext cx="227012" cy="298608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CaixaDeTexto 3"/>
            <p:cNvSpPr txBox="1">
              <a:spLocks noChangeArrowheads="1"/>
            </p:cNvSpPr>
            <p:nvPr/>
          </p:nvSpPr>
          <p:spPr bwMode="auto">
            <a:xfrm>
              <a:off x="7748396" y="2705166"/>
              <a:ext cx="720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b="1" dirty="0">
                  <a:solidFill>
                    <a:srgbClr val="FF0000"/>
                  </a:solidFill>
                </a:rPr>
                <a:t>4%</a:t>
              </a: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10412221" y="2705166"/>
            <a:ext cx="1025035" cy="644525"/>
            <a:chOff x="10412221" y="2705166"/>
            <a:chExt cx="1025035" cy="644525"/>
          </a:xfrm>
        </p:grpSpPr>
        <p:sp>
          <p:nvSpPr>
            <p:cNvPr id="20" name="Chave esquerda 15"/>
            <p:cNvSpPr/>
            <p:nvPr/>
          </p:nvSpPr>
          <p:spPr>
            <a:xfrm rot="5400000">
              <a:off x="10719402" y="2826610"/>
              <a:ext cx="215900" cy="830262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CaixaDeTexto 17"/>
            <p:cNvSpPr txBox="1">
              <a:spLocks noChangeArrowheads="1"/>
            </p:cNvSpPr>
            <p:nvPr/>
          </p:nvSpPr>
          <p:spPr bwMode="auto">
            <a:xfrm>
              <a:off x="10548745" y="2705166"/>
              <a:ext cx="888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b="1" dirty="0">
                  <a:solidFill>
                    <a:srgbClr val="00B050"/>
                  </a:solidFill>
                </a:rPr>
                <a:t>~75%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9510521" y="2705166"/>
            <a:ext cx="887412" cy="644525"/>
            <a:chOff x="9510521" y="2705166"/>
            <a:chExt cx="887412" cy="644525"/>
          </a:xfrm>
        </p:grpSpPr>
        <p:sp>
          <p:nvSpPr>
            <p:cNvPr id="15" name="Chave esquerda 14"/>
            <p:cNvSpPr/>
            <p:nvPr/>
          </p:nvSpPr>
          <p:spPr>
            <a:xfrm rot="5400000">
              <a:off x="9817702" y="2826610"/>
              <a:ext cx="215900" cy="830262"/>
            </a:xfrm>
            <a:prstGeom prst="leftBrac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CaixaDeTexto 18"/>
            <p:cNvSpPr txBox="1">
              <a:spLocks noChangeArrowheads="1"/>
            </p:cNvSpPr>
            <p:nvPr/>
          </p:nvSpPr>
          <p:spPr bwMode="auto">
            <a:xfrm>
              <a:off x="9677208" y="2705166"/>
              <a:ext cx="72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pt-BR" b="1" dirty="0">
                  <a:solidFill>
                    <a:srgbClr val="E6AF00"/>
                  </a:solidFill>
                </a:rPr>
                <a:t>21%</a:t>
              </a:r>
            </a:p>
          </p:txBody>
        </p:sp>
      </p:grpSp>
      <p:sp>
        <p:nvSpPr>
          <p:cNvPr id="4" name="Forma Livre 3"/>
          <p:cNvSpPr/>
          <p:nvPr/>
        </p:nvSpPr>
        <p:spPr>
          <a:xfrm>
            <a:off x="330200" y="1282700"/>
            <a:ext cx="6365568" cy="1632352"/>
          </a:xfrm>
          <a:custGeom>
            <a:avLst/>
            <a:gdLst>
              <a:gd name="connsiteX0" fmla="*/ 0 w 6616700"/>
              <a:gd name="connsiteY0" fmla="*/ 139700 h 1765300"/>
              <a:gd name="connsiteX1" fmla="*/ 254000 w 6616700"/>
              <a:gd name="connsiteY1" fmla="*/ 1498600 h 1765300"/>
              <a:gd name="connsiteX2" fmla="*/ 2451100 w 6616700"/>
              <a:gd name="connsiteY2" fmla="*/ 1765300 h 1765300"/>
              <a:gd name="connsiteX3" fmla="*/ 2603500 w 6616700"/>
              <a:gd name="connsiteY3" fmla="*/ 1765300 h 1765300"/>
              <a:gd name="connsiteX4" fmla="*/ 5638800 w 6616700"/>
              <a:gd name="connsiteY4" fmla="*/ 1714500 h 1765300"/>
              <a:gd name="connsiteX5" fmla="*/ 6502400 w 6616700"/>
              <a:gd name="connsiteY5" fmla="*/ 1270000 h 1765300"/>
              <a:gd name="connsiteX6" fmla="*/ 6616700 w 6616700"/>
              <a:gd name="connsiteY6" fmla="*/ 711200 h 1765300"/>
              <a:gd name="connsiteX7" fmla="*/ 6565900 w 6616700"/>
              <a:gd name="connsiteY7" fmla="*/ 584200 h 1765300"/>
              <a:gd name="connsiteX8" fmla="*/ 6235700 w 6616700"/>
              <a:gd name="connsiteY8" fmla="*/ 76200 h 1765300"/>
              <a:gd name="connsiteX9" fmla="*/ 5346700 w 6616700"/>
              <a:gd name="connsiteY9" fmla="*/ 12700 h 1765300"/>
              <a:gd name="connsiteX10" fmla="*/ 5143500 w 6616700"/>
              <a:gd name="connsiteY10" fmla="*/ 12700 h 1765300"/>
              <a:gd name="connsiteX11" fmla="*/ 2882900 w 6616700"/>
              <a:gd name="connsiteY11" fmla="*/ 25400 h 1765300"/>
              <a:gd name="connsiteX12" fmla="*/ 2146300 w 6616700"/>
              <a:gd name="connsiteY12" fmla="*/ 25400 h 1765300"/>
              <a:gd name="connsiteX13" fmla="*/ 1016000 w 6616700"/>
              <a:gd name="connsiteY13" fmla="*/ 0 h 1765300"/>
              <a:gd name="connsiteX14" fmla="*/ 876300 w 6616700"/>
              <a:gd name="connsiteY14" fmla="*/ 12700 h 1765300"/>
              <a:gd name="connsiteX15" fmla="*/ 0 w 6616700"/>
              <a:gd name="connsiteY15" fmla="*/ 1397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6700" h="1765300">
                <a:moveTo>
                  <a:pt x="0" y="139700"/>
                </a:moveTo>
                <a:lnTo>
                  <a:pt x="254000" y="1498600"/>
                </a:lnTo>
                <a:lnTo>
                  <a:pt x="2451100" y="1765300"/>
                </a:lnTo>
                <a:lnTo>
                  <a:pt x="2603500" y="1765300"/>
                </a:lnTo>
                <a:lnTo>
                  <a:pt x="5638800" y="1714500"/>
                </a:lnTo>
                <a:lnTo>
                  <a:pt x="6502400" y="1270000"/>
                </a:lnTo>
                <a:lnTo>
                  <a:pt x="6616700" y="711200"/>
                </a:lnTo>
                <a:lnTo>
                  <a:pt x="6565900" y="584200"/>
                </a:lnTo>
                <a:lnTo>
                  <a:pt x="6235700" y="76200"/>
                </a:lnTo>
                <a:lnTo>
                  <a:pt x="5346700" y="12700"/>
                </a:lnTo>
                <a:lnTo>
                  <a:pt x="5143500" y="12700"/>
                </a:lnTo>
                <a:lnTo>
                  <a:pt x="2882900" y="25400"/>
                </a:lnTo>
                <a:lnTo>
                  <a:pt x="2146300" y="25400"/>
                </a:lnTo>
                <a:lnTo>
                  <a:pt x="1016000" y="0"/>
                </a:lnTo>
                <a:cubicBezTo>
                  <a:pt x="884788" y="13121"/>
                  <a:pt x="931544" y="12700"/>
                  <a:pt x="876300" y="12700"/>
                </a:cubicBezTo>
                <a:lnTo>
                  <a:pt x="0" y="1397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37"/>
          <p:cNvSpPr txBox="1"/>
          <p:nvPr/>
        </p:nvSpPr>
        <p:spPr>
          <a:xfrm rot="21045577">
            <a:off x="5613749" y="3589663"/>
            <a:ext cx="1213188" cy="103870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itchFamily="34" charset="0"/>
              </a:rPr>
              <a:t>9,2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/>
      <p:bldGraphic spid="11" grpId="0">
        <p:bldAsOne/>
      </p:bldGraphic>
      <p:bldP spid="12" grpId="0" animBg="1"/>
      <p:bldP spid="4" grpId="0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4255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exemplo do ano anterior, a tendência à diminuição da satisfação geral quanto maior a idade do participante continua a existir, aparentemente um pouco mais acentuada, visto os últimos extratos terem sido inferiores a 9,0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(P7)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711371" y="1532382"/>
            <a:ext cx="5443513" cy="47377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satisfação geral com o </a:t>
            </a:r>
            <a:r>
              <a:rPr lang="pt-B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62986"/>
              </p:ext>
            </p:extLst>
          </p:nvPr>
        </p:nvGraphicFramePr>
        <p:xfrm>
          <a:off x="5617030" y="2485808"/>
          <a:ext cx="5632197" cy="338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1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Graphic spid="34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34"/>
          <p:cNvSpPr/>
          <p:nvPr/>
        </p:nvSpPr>
        <p:spPr>
          <a:xfrm>
            <a:off x="8114585" y="1353550"/>
            <a:ext cx="3561511" cy="56495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satisfação geral com o EMPRETEC*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BE57A-14EC-455D-8A2F-5440F4E4629B}" type="slidenum">
              <a:rPr kumimoji="0" lang="pt-BR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7162810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kern="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satisfação geral com o </a:t>
            </a:r>
            <a:r>
              <a:rPr lang="pt-BR" sz="2000" kern="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kern="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por estado, valida os comentários precedentes com relação à elevada avaliação, assim como as diferenças recorrentes em alguns deles </a:t>
            </a:r>
            <a:r>
              <a:rPr lang="pt-BR" sz="1400" kern="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(P7)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comentários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1022906" y="6119729"/>
            <a:ext cx="10765311" cy="153890"/>
            <a:chOff x="1296614" y="5229441"/>
            <a:chExt cx="10224802" cy="37457"/>
          </a:xfrm>
        </p:grpSpPr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29661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163143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19998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241543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81030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324391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396893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307539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74315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510616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554032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592386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26826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67154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(170)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711016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747016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786503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8270788" y="5229441"/>
              <a:ext cx="23142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863539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902626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938927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98252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1021275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1057214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1092087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11289993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(200)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1188"/>
              </p:ext>
            </p:extLst>
          </p:nvPr>
        </p:nvGraphicFramePr>
        <p:xfrm>
          <a:off x="655819" y="2740213"/>
          <a:ext cx="11255828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Gráfic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35369"/>
              </p:ext>
            </p:extLst>
          </p:nvPr>
        </p:nvGraphicFramePr>
        <p:xfrm>
          <a:off x="726322" y="2649478"/>
          <a:ext cx="11305746" cy="341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Conector reto 21"/>
          <p:cNvCxnSpPr/>
          <p:nvPr/>
        </p:nvCxnSpPr>
        <p:spPr>
          <a:xfrm flipV="1">
            <a:off x="3743988" y="3500106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7408862" y="3500106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10305310" y="3500106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9061281" y="3535762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34"/>
          <p:cNvSpPr/>
          <p:nvPr/>
        </p:nvSpPr>
        <p:spPr>
          <a:xfrm>
            <a:off x="8107631" y="1371756"/>
            <a:ext cx="3561511" cy="55633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satisfação geral com o </a:t>
            </a:r>
            <a:r>
              <a:rPr lang="pt-BR" sz="1400" kern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*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56" name="Agrupar 55"/>
          <p:cNvGrpSpPr/>
          <p:nvPr/>
        </p:nvGrpSpPr>
        <p:grpSpPr>
          <a:xfrm>
            <a:off x="9629897" y="2247111"/>
            <a:ext cx="1776295" cy="484050"/>
            <a:chOff x="9420670" y="1939719"/>
            <a:chExt cx="1776295" cy="484050"/>
          </a:xfrm>
        </p:grpSpPr>
        <p:grpSp>
          <p:nvGrpSpPr>
            <p:cNvPr id="57" name="Agrupar 56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61" name="Elipse 60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8" name="Elipse 57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4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Graphic spid="55" grpId="0">
        <p:bldAsOne/>
      </p:bldGraphic>
      <p:bldGraphic spid="55" grpId="1">
        <p:bldAsOne/>
      </p:bldGraphic>
      <p:bldGraphic spid="59" grpId="0">
        <p:bldAsOne/>
      </p:bldGraphic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26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4255543" cy="234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com relação ao preço cobrado pelo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os resultados continuam muito positivos, tanto que somente 1 em cada 8 participantes considerou o mesmo ‘caro’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(P8)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711371" y="1532382"/>
            <a:ext cx="4537529" cy="47377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avaliação quanto ao custo do </a:t>
            </a:r>
            <a:r>
              <a:rPr lang="pt-B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69417"/>
              </p:ext>
            </p:extLst>
          </p:nvPr>
        </p:nvGraphicFramePr>
        <p:xfrm>
          <a:off x="4831443" y="2112242"/>
          <a:ext cx="4969809" cy="364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 Explicativo Retangular 3"/>
          <p:cNvSpPr/>
          <p:nvPr/>
        </p:nvSpPr>
        <p:spPr>
          <a:xfrm>
            <a:off x="9439084" y="3935439"/>
            <a:ext cx="2343296" cy="1112520"/>
          </a:xfrm>
          <a:prstGeom prst="wedgeRectCallout">
            <a:avLst>
              <a:gd name="adj1" fmla="val -95793"/>
              <a:gd name="adj2" fmla="val 210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12% consideraram o preço caro na pesquisa referente o ano de 2014</a:t>
            </a:r>
          </a:p>
        </p:txBody>
      </p:sp>
    </p:spTree>
    <p:extLst>
      <p:ext uri="{BB962C8B-B14F-4D97-AF65-F5344CB8AC3E}">
        <p14:creationId xmlns:p14="http://schemas.microsoft.com/office/powerpoint/2010/main" val="28058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Graphic spid="7" grpId="0">
        <p:bldAsOne/>
      </p:bldGraphic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9439084" y="6484249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089BE57A-14EC-455D-8A2F-5440F4E4629B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3386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as considerações quanto ao preço cobrado pelo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no que se refere ao faturamento das empresas, confirmam os comentários anteriores, apesar de algum cuidado com aqueles de menor porte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(P8)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263353" y="129406"/>
            <a:ext cx="579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071873" y="1532382"/>
            <a:ext cx="5177028" cy="47377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avaliação quanto ao custo do </a:t>
            </a:r>
            <a:r>
              <a:rPr lang="pt-B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endParaRPr lang="pt-B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299223"/>
              </p:ext>
            </p:extLst>
          </p:nvPr>
        </p:nvGraphicFramePr>
        <p:xfrm>
          <a:off x="4857760" y="2035081"/>
          <a:ext cx="6696636" cy="467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Agrupar 8"/>
          <p:cNvGrpSpPr/>
          <p:nvPr/>
        </p:nvGrpSpPr>
        <p:grpSpPr>
          <a:xfrm>
            <a:off x="10248900" y="3012639"/>
            <a:ext cx="1125609" cy="1357749"/>
            <a:chOff x="7670800" y="2013903"/>
            <a:chExt cx="1125609" cy="1357749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7670800" y="3122613"/>
              <a:ext cx="87313" cy="873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 b="1">
                <a:solidFill>
                  <a:srgbClr val="002060"/>
                </a:solidFill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7804150" y="3063875"/>
              <a:ext cx="6428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barato</a:t>
              </a:r>
              <a:endParaRPr kumimoji="0" lang="pt-BR" alt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7670800" y="2505393"/>
              <a:ext cx="87313" cy="889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 b="1">
                <a:solidFill>
                  <a:srgbClr val="002060"/>
                </a:solidFill>
              </a:endParaRPr>
            </a:p>
          </p:txBody>
        </p:sp>
        <p:sp>
          <p:nvSpPr>
            <p:cNvPr id="13" name="Rectangle 35"/>
            <p:cNvSpPr>
              <a:spLocks noChangeArrowheads="1"/>
            </p:cNvSpPr>
            <p:nvPr/>
          </p:nvSpPr>
          <p:spPr bwMode="auto">
            <a:xfrm>
              <a:off x="7804150" y="2446655"/>
              <a:ext cx="5594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justo/</a:t>
              </a:r>
              <a:endParaRPr kumimoji="0" lang="pt-BR" alt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7804150" y="2648268"/>
              <a:ext cx="992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adequado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7670800" y="2072640"/>
              <a:ext cx="87313" cy="873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7804150" y="2013903"/>
              <a:ext cx="444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caro</a:t>
              </a:r>
              <a:endPara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5486490" y="6119729"/>
            <a:ext cx="25648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(148)</a:t>
            </a:r>
            <a:endParaRPr kumimoji="0" lang="pt-BR" alt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6660348" y="6119729"/>
            <a:ext cx="25648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(706)</a:t>
            </a:r>
            <a:endParaRPr kumimoji="0" lang="pt-BR" alt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8023634" y="6119729"/>
            <a:ext cx="25648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(786)</a:t>
            </a:r>
            <a:endParaRPr kumimoji="0" lang="pt-BR" alt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9224778" y="6119729"/>
            <a:ext cx="25648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(118)</a:t>
            </a:r>
            <a:endParaRPr kumimoji="0" lang="pt-BR" altLang="pt-BR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Graphic spid="8" grpId="0">
        <p:bldAsOne/>
      </p:bldGraphic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BE57A-14EC-455D-8A2F-5440F4E4629B}" type="slidenum">
              <a:rPr kumimoji="0" lang="pt-BR" sz="180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1" name="Gráfico 40"/>
          <p:cNvGraphicFramePr>
            <a:graphicFrameLocks/>
          </p:cNvGraphicFramePr>
          <p:nvPr>
            <p:extLst/>
          </p:nvPr>
        </p:nvGraphicFramePr>
        <p:xfrm>
          <a:off x="779929" y="2822985"/>
          <a:ext cx="11241741" cy="325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CaixaDeTexto 5"/>
          <p:cNvSpPr txBox="1"/>
          <p:nvPr/>
        </p:nvSpPr>
        <p:spPr>
          <a:xfrm>
            <a:off x="360001" y="1260000"/>
            <a:ext cx="7274514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por estado os percentuais de participantes considerando o preço cobrado pelo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caro variou significativamente, com destaque para RJ e PI onde mais de 1 em cada 4 têm essa percepção </a:t>
            </a:r>
            <a:r>
              <a: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(P8)</a:t>
            </a:r>
          </a:p>
        </p:txBody>
      </p:sp>
      <p:sp>
        <p:nvSpPr>
          <p:cNvPr id="4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comentários</a:t>
            </a:r>
          </a:p>
        </p:txBody>
      </p:sp>
      <p:sp>
        <p:nvSpPr>
          <p:cNvPr id="44" name="Retângulo de cantos arredondados 34"/>
          <p:cNvSpPr/>
          <p:nvPr/>
        </p:nvSpPr>
        <p:spPr>
          <a:xfrm>
            <a:off x="8797107" y="1615406"/>
            <a:ext cx="2306321" cy="8201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consideram o EMPRETEC CARO*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989289" y="6110569"/>
            <a:ext cx="10765309" cy="153890"/>
            <a:chOff x="1269209" y="5229441"/>
            <a:chExt cx="10224802" cy="37457"/>
          </a:xfrm>
        </p:grpSpPr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1269209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40"/>
            <p:cNvSpPr>
              <a:spLocks noChangeArrowheads="1"/>
            </p:cNvSpPr>
            <p:nvPr/>
          </p:nvSpPr>
          <p:spPr bwMode="auto">
            <a:xfrm>
              <a:off x="165884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(99)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19998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238803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278290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321651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358152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394152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4334945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4743153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513356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5512922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5951270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626826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667154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7110161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747016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7865036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8270788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8662801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902626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(174)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9406023" y="5229441"/>
              <a:ext cx="197927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(174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98252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(179)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1024015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10599551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10920870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1131739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7" name="Gráfico 36"/>
          <p:cNvGraphicFramePr>
            <a:graphicFrameLocks/>
          </p:cNvGraphicFramePr>
          <p:nvPr>
            <p:extLst/>
          </p:nvPr>
        </p:nvGraphicFramePr>
        <p:xfrm>
          <a:off x="904048" y="3017585"/>
          <a:ext cx="11117622" cy="333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Retângulo de cantos arredondados 34"/>
          <p:cNvSpPr/>
          <p:nvPr/>
        </p:nvSpPr>
        <p:spPr>
          <a:xfrm>
            <a:off x="8773724" y="1598880"/>
            <a:ext cx="2306321" cy="82010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consideram o EMPRETEC CARO</a:t>
            </a: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3840016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7417805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0658615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9055706" y="3769720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1" grpId="1">
        <p:bldAsOne/>
      </p:bldGraphic>
      <p:bldP spid="44" grpId="0" animBg="1"/>
      <p:bldGraphic spid="37" grpId="0">
        <p:bldAsOne/>
      </p:bldGraphic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6948797" y="3610912"/>
            <a:ext cx="3136616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10" name="Retângulo de cantos arredondados 9">
            <a:hlinkClick r:id="" action="ppaction://noaction" highlightClick="1"/>
          </p:cNvPr>
          <p:cNvSpPr/>
          <p:nvPr/>
        </p:nvSpPr>
        <p:spPr>
          <a:xfrm>
            <a:off x="7045186" y="2676788"/>
            <a:ext cx="2403614" cy="9341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800502" y="1816495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D</a:t>
            </a:r>
          </a:p>
        </p:txBody>
      </p:sp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3402808" y="3836511"/>
            <a:ext cx="21796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9" y="347724"/>
            <a:ext cx="475382" cy="475382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838201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2934659" y="3172019"/>
            <a:ext cx="2179638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2641862" y="2491205"/>
            <a:ext cx="2374900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3325757" y="1791665"/>
            <a:ext cx="25352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11" name="Elipse 10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2" name="Imagem 18" descr="layout sebrae.jpg"/>
          <p:cNvPicPr>
            <a:picLocks noChangeAspect="1"/>
          </p:cNvPicPr>
          <p:nvPr/>
        </p:nvPicPr>
        <p:blipFill>
          <a:blip r:embed="rId5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5"/>
          <p:cNvSpPr txBox="1"/>
          <p:nvPr/>
        </p:nvSpPr>
        <p:spPr>
          <a:xfrm>
            <a:off x="3152775" y="5037874"/>
            <a:ext cx="662940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6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entrevistados que não eram empresários antes do curso  e continuaram não empresários após o curso (1.245 entrevistas)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45" y="-1110878"/>
            <a:ext cx="2355169" cy="33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  <p:bldP spid="4" grpId="16" animBg="1"/>
      <p:bldP spid="4" grpId="17" animBg="1"/>
      <p:bldP spid="4" grpId="18" animBg="1"/>
      <p:bldP spid="4" grpId="19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6752867" y="3821758"/>
            <a:ext cx="3119838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10" name="Retângulo de cantos arredondados 9">
            <a:hlinkClick r:id="" action="ppaction://noaction" highlightClick="1"/>
          </p:cNvPr>
          <p:cNvSpPr/>
          <p:nvPr/>
        </p:nvSpPr>
        <p:spPr>
          <a:xfrm>
            <a:off x="7125336" y="2946957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3611467" y="4033147"/>
            <a:ext cx="21796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3108455" y="3320262"/>
            <a:ext cx="2179638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2733688" y="2607377"/>
            <a:ext cx="2374900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3325757" y="1883105"/>
            <a:ext cx="2535237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922076" y="2083176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D</a:t>
            </a:r>
          </a:p>
        </p:txBody>
      </p:sp>
      <p:sp>
        <p:nvSpPr>
          <p:cNvPr id="11" name="Elipse 10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2" name="Imagem 18" descr="layout sebrae.jpg"/>
          <p:cNvPicPr>
            <a:picLocks noChangeAspect="1"/>
          </p:cNvPicPr>
          <p:nvPr/>
        </p:nvPicPr>
        <p:blipFill>
          <a:blip r:embed="rId3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45" y="-1110878"/>
            <a:ext cx="2355169" cy="33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3352" y="1196752"/>
            <a:ext cx="523574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P9 Na sua opinião, ter participado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foi importante para melhorar a sua empregabilidade?</a:t>
            </a:r>
          </a:p>
        </p:txBody>
      </p:sp>
      <p:sp>
        <p:nvSpPr>
          <p:cNvPr id="8" name="CaixaDeTexto 5"/>
          <p:cNvSpPr txBox="1"/>
          <p:nvPr/>
        </p:nvSpPr>
        <p:spPr>
          <a:xfrm>
            <a:off x="0" y="6488668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1.231 entrevistas</a:t>
            </a:r>
          </a:p>
        </p:txBody>
      </p:sp>
      <p:sp>
        <p:nvSpPr>
          <p:cNvPr id="10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66898" y="1196769"/>
            <a:ext cx="5315855" cy="997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P10 Sua renda individual hoje é menor, igual ou maior do que era quando participou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116655"/>
              </p:ext>
            </p:extLst>
          </p:nvPr>
        </p:nvGraphicFramePr>
        <p:xfrm>
          <a:off x="432000" y="2293780"/>
          <a:ext cx="4472051" cy="3646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2"/>
          <p:cNvSpPr/>
          <p:nvPr/>
        </p:nvSpPr>
        <p:spPr>
          <a:xfrm>
            <a:off x="76610" y="1196752"/>
            <a:ext cx="5422490" cy="5485406"/>
          </a:xfrm>
          <a:custGeom>
            <a:avLst/>
            <a:gdLst>
              <a:gd name="connsiteX0" fmla="*/ 0 w 6122662"/>
              <a:gd name="connsiteY0" fmla="*/ 0 h 5805247"/>
              <a:gd name="connsiteX1" fmla="*/ 6122662 w 6122662"/>
              <a:gd name="connsiteY1" fmla="*/ 0 h 5805247"/>
              <a:gd name="connsiteX2" fmla="*/ 6122662 w 6122662"/>
              <a:gd name="connsiteY2" fmla="*/ 5805247 h 5805247"/>
              <a:gd name="connsiteX3" fmla="*/ 0 w 6122662"/>
              <a:gd name="connsiteY3" fmla="*/ 5805247 h 5805247"/>
              <a:gd name="connsiteX4" fmla="*/ 0 w 6122662"/>
              <a:gd name="connsiteY4" fmla="*/ 0 h 5805247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0 w 6450209"/>
              <a:gd name="connsiteY4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354843 w 6450209"/>
              <a:gd name="connsiteY4" fmla="*/ 885228 h 5846190"/>
              <a:gd name="connsiteX5" fmla="*/ 0 w 6450209"/>
              <a:gd name="connsiteY5" fmla="*/ 0 h 5846190"/>
              <a:gd name="connsiteX0" fmla="*/ 86960 w 6537169"/>
              <a:gd name="connsiteY0" fmla="*/ 0 h 5846190"/>
              <a:gd name="connsiteX1" fmla="*/ 6537169 w 6537169"/>
              <a:gd name="connsiteY1" fmla="*/ 40943 h 5846190"/>
              <a:gd name="connsiteX2" fmla="*/ 6537169 w 6537169"/>
              <a:gd name="connsiteY2" fmla="*/ 5846190 h 5846190"/>
              <a:gd name="connsiteX3" fmla="*/ 414507 w 6537169"/>
              <a:gd name="connsiteY3" fmla="*/ 5846190 h 5846190"/>
              <a:gd name="connsiteX4" fmla="*/ 578281 w 6537169"/>
              <a:gd name="connsiteY4" fmla="*/ 1458434 h 5846190"/>
              <a:gd name="connsiteX5" fmla="*/ 441803 w 6537169"/>
              <a:gd name="connsiteY5" fmla="*/ 885228 h 5846190"/>
              <a:gd name="connsiteX6" fmla="*/ 86960 w 6537169"/>
              <a:gd name="connsiteY6" fmla="*/ 0 h 5846190"/>
              <a:gd name="connsiteX0" fmla="*/ 71887 w 6522096"/>
              <a:gd name="connsiteY0" fmla="*/ 0 h 5846190"/>
              <a:gd name="connsiteX1" fmla="*/ 6522096 w 6522096"/>
              <a:gd name="connsiteY1" fmla="*/ 40943 h 5846190"/>
              <a:gd name="connsiteX2" fmla="*/ 6522096 w 6522096"/>
              <a:gd name="connsiteY2" fmla="*/ 5846190 h 5846190"/>
              <a:gd name="connsiteX3" fmla="*/ 399434 w 6522096"/>
              <a:gd name="connsiteY3" fmla="*/ 5846190 h 5846190"/>
              <a:gd name="connsiteX4" fmla="*/ 645094 w 6522096"/>
              <a:gd name="connsiteY4" fmla="*/ 2195413 h 5846190"/>
              <a:gd name="connsiteX5" fmla="*/ 563208 w 6522096"/>
              <a:gd name="connsiteY5" fmla="*/ 1458434 h 5846190"/>
              <a:gd name="connsiteX6" fmla="*/ 426730 w 6522096"/>
              <a:gd name="connsiteY6" fmla="*/ 885228 h 5846190"/>
              <a:gd name="connsiteX7" fmla="*/ 71887 w 6522096"/>
              <a:gd name="connsiteY7" fmla="*/ 0 h 5846190"/>
              <a:gd name="connsiteX0" fmla="*/ 109643 w 6559852"/>
              <a:gd name="connsiteY0" fmla="*/ 0 h 5846190"/>
              <a:gd name="connsiteX1" fmla="*/ 6559852 w 6559852"/>
              <a:gd name="connsiteY1" fmla="*/ 40943 h 5846190"/>
              <a:gd name="connsiteX2" fmla="*/ 6559852 w 6559852"/>
              <a:gd name="connsiteY2" fmla="*/ 5846190 h 5846190"/>
              <a:gd name="connsiteX3" fmla="*/ 437190 w 6559852"/>
              <a:gd name="connsiteY3" fmla="*/ 5846190 h 5846190"/>
              <a:gd name="connsiteX4" fmla="*/ 546372 w 6559852"/>
              <a:gd name="connsiteY4" fmla="*/ 3232642 h 5846190"/>
              <a:gd name="connsiteX5" fmla="*/ 682850 w 6559852"/>
              <a:gd name="connsiteY5" fmla="*/ 2195413 h 5846190"/>
              <a:gd name="connsiteX6" fmla="*/ 600964 w 6559852"/>
              <a:gd name="connsiteY6" fmla="*/ 1458434 h 5846190"/>
              <a:gd name="connsiteX7" fmla="*/ 464486 w 6559852"/>
              <a:gd name="connsiteY7" fmla="*/ 885228 h 5846190"/>
              <a:gd name="connsiteX8" fmla="*/ 109643 w 6559852"/>
              <a:gd name="connsiteY8" fmla="*/ 0 h 5846190"/>
              <a:gd name="connsiteX0" fmla="*/ 79347 w 6529556"/>
              <a:gd name="connsiteY0" fmla="*/ 0 h 5846190"/>
              <a:gd name="connsiteX1" fmla="*/ 6529556 w 6529556"/>
              <a:gd name="connsiteY1" fmla="*/ 40943 h 5846190"/>
              <a:gd name="connsiteX2" fmla="*/ 6529556 w 6529556"/>
              <a:gd name="connsiteY2" fmla="*/ 5846190 h 5846190"/>
              <a:gd name="connsiteX3" fmla="*/ 406894 w 6529556"/>
              <a:gd name="connsiteY3" fmla="*/ 5846190 h 5846190"/>
              <a:gd name="connsiteX4" fmla="*/ 652553 w 6529556"/>
              <a:gd name="connsiteY4" fmla="*/ 3259938 h 5846190"/>
              <a:gd name="connsiteX5" fmla="*/ 652554 w 6529556"/>
              <a:gd name="connsiteY5" fmla="*/ 2195413 h 5846190"/>
              <a:gd name="connsiteX6" fmla="*/ 570668 w 6529556"/>
              <a:gd name="connsiteY6" fmla="*/ 1458434 h 5846190"/>
              <a:gd name="connsiteX7" fmla="*/ 434190 w 6529556"/>
              <a:gd name="connsiteY7" fmla="*/ 885228 h 5846190"/>
              <a:gd name="connsiteX8" fmla="*/ 79347 w 6529556"/>
              <a:gd name="connsiteY8" fmla="*/ 0 h 5846190"/>
              <a:gd name="connsiteX0" fmla="*/ 90958 w 6541167"/>
              <a:gd name="connsiteY0" fmla="*/ 0 h 5846190"/>
              <a:gd name="connsiteX1" fmla="*/ 6541167 w 6541167"/>
              <a:gd name="connsiteY1" fmla="*/ 40943 h 5846190"/>
              <a:gd name="connsiteX2" fmla="*/ 6541167 w 6541167"/>
              <a:gd name="connsiteY2" fmla="*/ 5846190 h 5846190"/>
              <a:gd name="connsiteX3" fmla="*/ 418505 w 6541167"/>
              <a:gd name="connsiteY3" fmla="*/ 5846190 h 5846190"/>
              <a:gd name="connsiteX4" fmla="*/ 609573 w 6541167"/>
              <a:gd name="connsiteY4" fmla="*/ 3232642 h 5846190"/>
              <a:gd name="connsiteX5" fmla="*/ 664165 w 6541167"/>
              <a:gd name="connsiteY5" fmla="*/ 2195413 h 5846190"/>
              <a:gd name="connsiteX6" fmla="*/ 582279 w 6541167"/>
              <a:gd name="connsiteY6" fmla="*/ 1458434 h 5846190"/>
              <a:gd name="connsiteX7" fmla="*/ 445801 w 6541167"/>
              <a:gd name="connsiteY7" fmla="*/ 885228 h 5846190"/>
              <a:gd name="connsiteX8" fmla="*/ 90958 w 6541167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1119118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832515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832515 w 6450209"/>
              <a:gd name="connsiteY3" fmla="*/ 4972733 h 5122859"/>
              <a:gd name="connsiteX4" fmla="*/ 518615 w 6450209"/>
              <a:gd name="connsiteY4" fmla="*/ 3232642 h 5122859"/>
              <a:gd name="connsiteX5" fmla="*/ 573207 w 6450209"/>
              <a:gd name="connsiteY5" fmla="*/ 2195413 h 5122859"/>
              <a:gd name="connsiteX6" fmla="*/ 491321 w 6450209"/>
              <a:gd name="connsiteY6" fmla="*/ 1458434 h 5122859"/>
              <a:gd name="connsiteX7" fmla="*/ 354843 w 6450209"/>
              <a:gd name="connsiteY7" fmla="*/ 885228 h 5122859"/>
              <a:gd name="connsiteX8" fmla="*/ 0 w 6450209"/>
              <a:gd name="connsiteY8" fmla="*/ 0 h 5122859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2497541 w 6450209"/>
              <a:gd name="connsiteY3" fmla="*/ 5047796 h 5122859"/>
              <a:gd name="connsiteX4" fmla="*/ 832515 w 6450209"/>
              <a:gd name="connsiteY4" fmla="*/ 4972733 h 5122859"/>
              <a:gd name="connsiteX5" fmla="*/ 518615 w 6450209"/>
              <a:gd name="connsiteY5" fmla="*/ 3232642 h 5122859"/>
              <a:gd name="connsiteX6" fmla="*/ 573207 w 6450209"/>
              <a:gd name="connsiteY6" fmla="*/ 2195413 h 5122859"/>
              <a:gd name="connsiteX7" fmla="*/ 491321 w 6450209"/>
              <a:gd name="connsiteY7" fmla="*/ 1458434 h 5122859"/>
              <a:gd name="connsiteX8" fmla="*/ 354843 w 6450209"/>
              <a:gd name="connsiteY8" fmla="*/ 885228 h 5122859"/>
              <a:gd name="connsiteX9" fmla="*/ 0 w 6450209"/>
              <a:gd name="connsiteY9" fmla="*/ 0 h 5122859"/>
              <a:gd name="connsiteX0" fmla="*/ 0 w 6450209"/>
              <a:gd name="connsiteY0" fmla="*/ 0 h 5148790"/>
              <a:gd name="connsiteX1" fmla="*/ 6450209 w 6450209"/>
              <a:gd name="connsiteY1" fmla="*/ 40943 h 5148790"/>
              <a:gd name="connsiteX2" fmla="*/ 6409266 w 6450209"/>
              <a:gd name="connsiteY2" fmla="*/ 5122859 h 5148790"/>
              <a:gd name="connsiteX3" fmla="*/ 2593076 w 6450209"/>
              <a:gd name="connsiteY3" fmla="*/ 5143330 h 5148790"/>
              <a:gd name="connsiteX4" fmla="*/ 2497541 w 6450209"/>
              <a:gd name="connsiteY4" fmla="*/ 5047796 h 5148790"/>
              <a:gd name="connsiteX5" fmla="*/ 832515 w 6450209"/>
              <a:gd name="connsiteY5" fmla="*/ 4972733 h 5148790"/>
              <a:gd name="connsiteX6" fmla="*/ 518615 w 6450209"/>
              <a:gd name="connsiteY6" fmla="*/ 3232642 h 5148790"/>
              <a:gd name="connsiteX7" fmla="*/ 573207 w 6450209"/>
              <a:gd name="connsiteY7" fmla="*/ 2195413 h 5148790"/>
              <a:gd name="connsiteX8" fmla="*/ 491321 w 6450209"/>
              <a:gd name="connsiteY8" fmla="*/ 1458434 h 5148790"/>
              <a:gd name="connsiteX9" fmla="*/ 354843 w 6450209"/>
              <a:gd name="connsiteY9" fmla="*/ 885228 h 5148790"/>
              <a:gd name="connsiteX10" fmla="*/ 0 w 6450209"/>
              <a:gd name="connsiteY10" fmla="*/ 0 h 5148790"/>
              <a:gd name="connsiteX0" fmla="*/ 0 w 6450209"/>
              <a:gd name="connsiteY0" fmla="*/ 0 h 5143330"/>
              <a:gd name="connsiteX1" fmla="*/ 6450209 w 6450209"/>
              <a:gd name="connsiteY1" fmla="*/ 40943 h 5143330"/>
              <a:gd name="connsiteX2" fmla="*/ 6409266 w 6450209"/>
              <a:gd name="connsiteY2" fmla="*/ 5122859 h 5143330"/>
              <a:gd name="connsiteX3" fmla="*/ 2593076 w 6450209"/>
              <a:gd name="connsiteY3" fmla="*/ 5143330 h 5143330"/>
              <a:gd name="connsiteX4" fmla="*/ 2497541 w 6450209"/>
              <a:gd name="connsiteY4" fmla="*/ 5047796 h 5143330"/>
              <a:gd name="connsiteX5" fmla="*/ 832515 w 6450209"/>
              <a:gd name="connsiteY5" fmla="*/ 4972733 h 5143330"/>
              <a:gd name="connsiteX6" fmla="*/ 518615 w 6450209"/>
              <a:gd name="connsiteY6" fmla="*/ 3232642 h 5143330"/>
              <a:gd name="connsiteX7" fmla="*/ 573207 w 6450209"/>
              <a:gd name="connsiteY7" fmla="*/ 2195413 h 5143330"/>
              <a:gd name="connsiteX8" fmla="*/ 491321 w 6450209"/>
              <a:gd name="connsiteY8" fmla="*/ 1458434 h 5143330"/>
              <a:gd name="connsiteX9" fmla="*/ 354843 w 6450209"/>
              <a:gd name="connsiteY9" fmla="*/ 885228 h 5143330"/>
              <a:gd name="connsiteX10" fmla="*/ 0 w 6450209"/>
              <a:gd name="connsiteY10" fmla="*/ 0 h 5143330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497541 w 6450209"/>
              <a:gd name="connsiteY4" fmla="*/ 5047796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279177 w 6450209"/>
              <a:gd name="connsiteY4" fmla="*/ 5156978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0209" h="5184273">
                <a:moveTo>
                  <a:pt x="0" y="0"/>
                </a:moveTo>
                <a:lnTo>
                  <a:pt x="6450209" y="40943"/>
                </a:lnTo>
                <a:lnTo>
                  <a:pt x="6409266" y="5122859"/>
                </a:lnTo>
                <a:cubicBezTo>
                  <a:pt x="5178146" y="5097838"/>
                  <a:pt x="3919731" y="5127407"/>
                  <a:pt x="2661315" y="5184273"/>
                </a:cubicBezTo>
                <a:lnTo>
                  <a:pt x="2279177" y="5156978"/>
                </a:lnTo>
                <a:lnTo>
                  <a:pt x="832515" y="4972733"/>
                </a:lnTo>
                <a:cubicBezTo>
                  <a:pt x="-192478" y="4518945"/>
                  <a:pt x="477672" y="3841105"/>
                  <a:pt x="518615" y="3232642"/>
                </a:cubicBezTo>
                <a:cubicBezTo>
                  <a:pt x="559558" y="2624179"/>
                  <a:pt x="541362" y="2472917"/>
                  <a:pt x="573207" y="2195413"/>
                </a:cubicBezTo>
                <a:cubicBezTo>
                  <a:pt x="605052" y="1917909"/>
                  <a:pt x="493596" y="1674524"/>
                  <a:pt x="491321" y="1458434"/>
                </a:cubicBezTo>
                <a:cubicBezTo>
                  <a:pt x="489046" y="1242345"/>
                  <a:pt x="411709" y="1130575"/>
                  <a:pt x="354843" y="88522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44917"/>
              </p:ext>
            </p:extLst>
          </p:nvPr>
        </p:nvGraphicFramePr>
        <p:xfrm>
          <a:off x="6538825" y="3159714"/>
          <a:ext cx="457200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1.225 entrevistas</a:t>
            </a:r>
          </a:p>
        </p:txBody>
      </p:sp>
    </p:spTree>
    <p:extLst>
      <p:ext uri="{BB962C8B-B14F-4D97-AF65-F5344CB8AC3E}">
        <p14:creationId xmlns:p14="http://schemas.microsoft.com/office/powerpoint/2010/main" val="13916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 animBg="1"/>
      <p:bldGraphic spid="15" grpId="0">
        <p:bldAsOne/>
      </p:bldGraphic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544203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P11 Na sua opinião, ter participado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foi importante para melhorar a sua renda individual?*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744072" y="1196752"/>
            <a:ext cx="51125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P12 O(A) Sr.(a) pensa em abrir um negócio no futuro? (RU)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0" y="6488668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542 entrevistas</a:t>
            </a:r>
          </a:p>
        </p:txBody>
      </p:sp>
      <p:sp>
        <p:nvSpPr>
          <p:cNvPr id="12" name="CaixaDeTexto 19"/>
          <p:cNvSpPr txBox="1"/>
          <p:nvPr/>
        </p:nvSpPr>
        <p:spPr>
          <a:xfrm>
            <a:off x="335360" y="164240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004338"/>
              </p:ext>
            </p:extLst>
          </p:nvPr>
        </p:nvGraphicFramePr>
        <p:xfrm>
          <a:off x="6286500" y="2151062"/>
          <a:ext cx="54610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1.217 entrevistas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25250"/>
              </p:ext>
            </p:extLst>
          </p:nvPr>
        </p:nvGraphicFramePr>
        <p:xfrm>
          <a:off x="479376" y="2027714"/>
          <a:ext cx="5032957" cy="314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2078798" y="1969302"/>
            <a:ext cx="293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*responderam a essa pergunta apenas os entrevistados que disseram “sim” na P10</a:t>
            </a:r>
          </a:p>
        </p:txBody>
      </p:sp>
      <p:sp>
        <p:nvSpPr>
          <p:cNvPr id="16" name="CaixaDeTexto 37"/>
          <p:cNvSpPr txBox="1"/>
          <p:nvPr/>
        </p:nvSpPr>
        <p:spPr>
          <a:xfrm rot="21045577">
            <a:off x="1552588" y="2588840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8,0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17" name="Retângulo 12"/>
          <p:cNvSpPr/>
          <p:nvPr/>
        </p:nvSpPr>
        <p:spPr>
          <a:xfrm>
            <a:off x="197981" y="1087571"/>
            <a:ext cx="5859733" cy="5401098"/>
          </a:xfrm>
          <a:custGeom>
            <a:avLst/>
            <a:gdLst>
              <a:gd name="connsiteX0" fmla="*/ 0 w 6122662"/>
              <a:gd name="connsiteY0" fmla="*/ 0 h 5805247"/>
              <a:gd name="connsiteX1" fmla="*/ 6122662 w 6122662"/>
              <a:gd name="connsiteY1" fmla="*/ 0 h 5805247"/>
              <a:gd name="connsiteX2" fmla="*/ 6122662 w 6122662"/>
              <a:gd name="connsiteY2" fmla="*/ 5805247 h 5805247"/>
              <a:gd name="connsiteX3" fmla="*/ 0 w 6122662"/>
              <a:gd name="connsiteY3" fmla="*/ 5805247 h 5805247"/>
              <a:gd name="connsiteX4" fmla="*/ 0 w 6122662"/>
              <a:gd name="connsiteY4" fmla="*/ 0 h 5805247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0 w 6450209"/>
              <a:gd name="connsiteY4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354843 w 6450209"/>
              <a:gd name="connsiteY4" fmla="*/ 885228 h 5846190"/>
              <a:gd name="connsiteX5" fmla="*/ 0 w 6450209"/>
              <a:gd name="connsiteY5" fmla="*/ 0 h 5846190"/>
              <a:gd name="connsiteX0" fmla="*/ 86960 w 6537169"/>
              <a:gd name="connsiteY0" fmla="*/ 0 h 5846190"/>
              <a:gd name="connsiteX1" fmla="*/ 6537169 w 6537169"/>
              <a:gd name="connsiteY1" fmla="*/ 40943 h 5846190"/>
              <a:gd name="connsiteX2" fmla="*/ 6537169 w 6537169"/>
              <a:gd name="connsiteY2" fmla="*/ 5846190 h 5846190"/>
              <a:gd name="connsiteX3" fmla="*/ 414507 w 6537169"/>
              <a:gd name="connsiteY3" fmla="*/ 5846190 h 5846190"/>
              <a:gd name="connsiteX4" fmla="*/ 578281 w 6537169"/>
              <a:gd name="connsiteY4" fmla="*/ 1458434 h 5846190"/>
              <a:gd name="connsiteX5" fmla="*/ 441803 w 6537169"/>
              <a:gd name="connsiteY5" fmla="*/ 885228 h 5846190"/>
              <a:gd name="connsiteX6" fmla="*/ 86960 w 6537169"/>
              <a:gd name="connsiteY6" fmla="*/ 0 h 5846190"/>
              <a:gd name="connsiteX0" fmla="*/ 71887 w 6522096"/>
              <a:gd name="connsiteY0" fmla="*/ 0 h 5846190"/>
              <a:gd name="connsiteX1" fmla="*/ 6522096 w 6522096"/>
              <a:gd name="connsiteY1" fmla="*/ 40943 h 5846190"/>
              <a:gd name="connsiteX2" fmla="*/ 6522096 w 6522096"/>
              <a:gd name="connsiteY2" fmla="*/ 5846190 h 5846190"/>
              <a:gd name="connsiteX3" fmla="*/ 399434 w 6522096"/>
              <a:gd name="connsiteY3" fmla="*/ 5846190 h 5846190"/>
              <a:gd name="connsiteX4" fmla="*/ 645094 w 6522096"/>
              <a:gd name="connsiteY4" fmla="*/ 2195413 h 5846190"/>
              <a:gd name="connsiteX5" fmla="*/ 563208 w 6522096"/>
              <a:gd name="connsiteY5" fmla="*/ 1458434 h 5846190"/>
              <a:gd name="connsiteX6" fmla="*/ 426730 w 6522096"/>
              <a:gd name="connsiteY6" fmla="*/ 885228 h 5846190"/>
              <a:gd name="connsiteX7" fmla="*/ 71887 w 6522096"/>
              <a:gd name="connsiteY7" fmla="*/ 0 h 5846190"/>
              <a:gd name="connsiteX0" fmla="*/ 109643 w 6559852"/>
              <a:gd name="connsiteY0" fmla="*/ 0 h 5846190"/>
              <a:gd name="connsiteX1" fmla="*/ 6559852 w 6559852"/>
              <a:gd name="connsiteY1" fmla="*/ 40943 h 5846190"/>
              <a:gd name="connsiteX2" fmla="*/ 6559852 w 6559852"/>
              <a:gd name="connsiteY2" fmla="*/ 5846190 h 5846190"/>
              <a:gd name="connsiteX3" fmla="*/ 437190 w 6559852"/>
              <a:gd name="connsiteY3" fmla="*/ 5846190 h 5846190"/>
              <a:gd name="connsiteX4" fmla="*/ 546372 w 6559852"/>
              <a:gd name="connsiteY4" fmla="*/ 3232642 h 5846190"/>
              <a:gd name="connsiteX5" fmla="*/ 682850 w 6559852"/>
              <a:gd name="connsiteY5" fmla="*/ 2195413 h 5846190"/>
              <a:gd name="connsiteX6" fmla="*/ 600964 w 6559852"/>
              <a:gd name="connsiteY6" fmla="*/ 1458434 h 5846190"/>
              <a:gd name="connsiteX7" fmla="*/ 464486 w 6559852"/>
              <a:gd name="connsiteY7" fmla="*/ 885228 h 5846190"/>
              <a:gd name="connsiteX8" fmla="*/ 109643 w 6559852"/>
              <a:gd name="connsiteY8" fmla="*/ 0 h 5846190"/>
              <a:gd name="connsiteX0" fmla="*/ 79347 w 6529556"/>
              <a:gd name="connsiteY0" fmla="*/ 0 h 5846190"/>
              <a:gd name="connsiteX1" fmla="*/ 6529556 w 6529556"/>
              <a:gd name="connsiteY1" fmla="*/ 40943 h 5846190"/>
              <a:gd name="connsiteX2" fmla="*/ 6529556 w 6529556"/>
              <a:gd name="connsiteY2" fmla="*/ 5846190 h 5846190"/>
              <a:gd name="connsiteX3" fmla="*/ 406894 w 6529556"/>
              <a:gd name="connsiteY3" fmla="*/ 5846190 h 5846190"/>
              <a:gd name="connsiteX4" fmla="*/ 652553 w 6529556"/>
              <a:gd name="connsiteY4" fmla="*/ 3259938 h 5846190"/>
              <a:gd name="connsiteX5" fmla="*/ 652554 w 6529556"/>
              <a:gd name="connsiteY5" fmla="*/ 2195413 h 5846190"/>
              <a:gd name="connsiteX6" fmla="*/ 570668 w 6529556"/>
              <a:gd name="connsiteY6" fmla="*/ 1458434 h 5846190"/>
              <a:gd name="connsiteX7" fmla="*/ 434190 w 6529556"/>
              <a:gd name="connsiteY7" fmla="*/ 885228 h 5846190"/>
              <a:gd name="connsiteX8" fmla="*/ 79347 w 6529556"/>
              <a:gd name="connsiteY8" fmla="*/ 0 h 5846190"/>
              <a:gd name="connsiteX0" fmla="*/ 90958 w 6541167"/>
              <a:gd name="connsiteY0" fmla="*/ 0 h 5846190"/>
              <a:gd name="connsiteX1" fmla="*/ 6541167 w 6541167"/>
              <a:gd name="connsiteY1" fmla="*/ 40943 h 5846190"/>
              <a:gd name="connsiteX2" fmla="*/ 6541167 w 6541167"/>
              <a:gd name="connsiteY2" fmla="*/ 5846190 h 5846190"/>
              <a:gd name="connsiteX3" fmla="*/ 418505 w 6541167"/>
              <a:gd name="connsiteY3" fmla="*/ 5846190 h 5846190"/>
              <a:gd name="connsiteX4" fmla="*/ 609573 w 6541167"/>
              <a:gd name="connsiteY4" fmla="*/ 3232642 h 5846190"/>
              <a:gd name="connsiteX5" fmla="*/ 664165 w 6541167"/>
              <a:gd name="connsiteY5" fmla="*/ 2195413 h 5846190"/>
              <a:gd name="connsiteX6" fmla="*/ 582279 w 6541167"/>
              <a:gd name="connsiteY6" fmla="*/ 1458434 h 5846190"/>
              <a:gd name="connsiteX7" fmla="*/ 445801 w 6541167"/>
              <a:gd name="connsiteY7" fmla="*/ 885228 h 5846190"/>
              <a:gd name="connsiteX8" fmla="*/ 90958 w 6541167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1119118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832515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832515 w 6450209"/>
              <a:gd name="connsiteY3" fmla="*/ 4972733 h 5122859"/>
              <a:gd name="connsiteX4" fmla="*/ 518615 w 6450209"/>
              <a:gd name="connsiteY4" fmla="*/ 3232642 h 5122859"/>
              <a:gd name="connsiteX5" fmla="*/ 573207 w 6450209"/>
              <a:gd name="connsiteY5" fmla="*/ 2195413 h 5122859"/>
              <a:gd name="connsiteX6" fmla="*/ 491321 w 6450209"/>
              <a:gd name="connsiteY6" fmla="*/ 1458434 h 5122859"/>
              <a:gd name="connsiteX7" fmla="*/ 354843 w 6450209"/>
              <a:gd name="connsiteY7" fmla="*/ 885228 h 5122859"/>
              <a:gd name="connsiteX8" fmla="*/ 0 w 6450209"/>
              <a:gd name="connsiteY8" fmla="*/ 0 h 5122859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2497541 w 6450209"/>
              <a:gd name="connsiteY3" fmla="*/ 5047796 h 5122859"/>
              <a:gd name="connsiteX4" fmla="*/ 832515 w 6450209"/>
              <a:gd name="connsiteY4" fmla="*/ 4972733 h 5122859"/>
              <a:gd name="connsiteX5" fmla="*/ 518615 w 6450209"/>
              <a:gd name="connsiteY5" fmla="*/ 3232642 h 5122859"/>
              <a:gd name="connsiteX6" fmla="*/ 573207 w 6450209"/>
              <a:gd name="connsiteY6" fmla="*/ 2195413 h 5122859"/>
              <a:gd name="connsiteX7" fmla="*/ 491321 w 6450209"/>
              <a:gd name="connsiteY7" fmla="*/ 1458434 h 5122859"/>
              <a:gd name="connsiteX8" fmla="*/ 354843 w 6450209"/>
              <a:gd name="connsiteY8" fmla="*/ 885228 h 5122859"/>
              <a:gd name="connsiteX9" fmla="*/ 0 w 6450209"/>
              <a:gd name="connsiteY9" fmla="*/ 0 h 5122859"/>
              <a:gd name="connsiteX0" fmla="*/ 0 w 6450209"/>
              <a:gd name="connsiteY0" fmla="*/ 0 h 5148790"/>
              <a:gd name="connsiteX1" fmla="*/ 6450209 w 6450209"/>
              <a:gd name="connsiteY1" fmla="*/ 40943 h 5148790"/>
              <a:gd name="connsiteX2" fmla="*/ 6409266 w 6450209"/>
              <a:gd name="connsiteY2" fmla="*/ 5122859 h 5148790"/>
              <a:gd name="connsiteX3" fmla="*/ 2593076 w 6450209"/>
              <a:gd name="connsiteY3" fmla="*/ 5143330 h 5148790"/>
              <a:gd name="connsiteX4" fmla="*/ 2497541 w 6450209"/>
              <a:gd name="connsiteY4" fmla="*/ 5047796 h 5148790"/>
              <a:gd name="connsiteX5" fmla="*/ 832515 w 6450209"/>
              <a:gd name="connsiteY5" fmla="*/ 4972733 h 5148790"/>
              <a:gd name="connsiteX6" fmla="*/ 518615 w 6450209"/>
              <a:gd name="connsiteY6" fmla="*/ 3232642 h 5148790"/>
              <a:gd name="connsiteX7" fmla="*/ 573207 w 6450209"/>
              <a:gd name="connsiteY7" fmla="*/ 2195413 h 5148790"/>
              <a:gd name="connsiteX8" fmla="*/ 491321 w 6450209"/>
              <a:gd name="connsiteY8" fmla="*/ 1458434 h 5148790"/>
              <a:gd name="connsiteX9" fmla="*/ 354843 w 6450209"/>
              <a:gd name="connsiteY9" fmla="*/ 885228 h 5148790"/>
              <a:gd name="connsiteX10" fmla="*/ 0 w 6450209"/>
              <a:gd name="connsiteY10" fmla="*/ 0 h 5148790"/>
              <a:gd name="connsiteX0" fmla="*/ 0 w 6450209"/>
              <a:gd name="connsiteY0" fmla="*/ 0 h 5143330"/>
              <a:gd name="connsiteX1" fmla="*/ 6450209 w 6450209"/>
              <a:gd name="connsiteY1" fmla="*/ 40943 h 5143330"/>
              <a:gd name="connsiteX2" fmla="*/ 6409266 w 6450209"/>
              <a:gd name="connsiteY2" fmla="*/ 5122859 h 5143330"/>
              <a:gd name="connsiteX3" fmla="*/ 2593076 w 6450209"/>
              <a:gd name="connsiteY3" fmla="*/ 5143330 h 5143330"/>
              <a:gd name="connsiteX4" fmla="*/ 2497541 w 6450209"/>
              <a:gd name="connsiteY4" fmla="*/ 5047796 h 5143330"/>
              <a:gd name="connsiteX5" fmla="*/ 832515 w 6450209"/>
              <a:gd name="connsiteY5" fmla="*/ 4972733 h 5143330"/>
              <a:gd name="connsiteX6" fmla="*/ 518615 w 6450209"/>
              <a:gd name="connsiteY6" fmla="*/ 3232642 h 5143330"/>
              <a:gd name="connsiteX7" fmla="*/ 573207 w 6450209"/>
              <a:gd name="connsiteY7" fmla="*/ 2195413 h 5143330"/>
              <a:gd name="connsiteX8" fmla="*/ 491321 w 6450209"/>
              <a:gd name="connsiteY8" fmla="*/ 1458434 h 5143330"/>
              <a:gd name="connsiteX9" fmla="*/ 354843 w 6450209"/>
              <a:gd name="connsiteY9" fmla="*/ 885228 h 5143330"/>
              <a:gd name="connsiteX10" fmla="*/ 0 w 6450209"/>
              <a:gd name="connsiteY10" fmla="*/ 0 h 5143330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497541 w 6450209"/>
              <a:gd name="connsiteY4" fmla="*/ 5047796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279177 w 6450209"/>
              <a:gd name="connsiteY4" fmla="*/ 5156978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0209" h="5184273">
                <a:moveTo>
                  <a:pt x="0" y="0"/>
                </a:moveTo>
                <a:lnTo>
                  <a:pt x="6450209" y="40943"/>
                </a:lnTo>
                <a:lnTo>
                  <a:pt x="6409266" y="5122859"/>
                </a:lnTo>
                <a:cubicBezTo>
                  <a:pt x="5178146" y="5097838"/>
                  <a:pt x="3919731" y="5127407"/>
                  <a:pt x="2661315" y="5184273"/>
                </a:cubicBezTo>
                <a:lnTo>
                  <a:pt x="2279177" y="5156978"/>
                </a:lnTo>
                <a:lnTo>
                  <a:pt x="832515" y="4972733"/>
                </a:lnTo>
                <a:cubicBezTo>
                  <a:pt x="-192478" y="4518945"/>
                  <a:pt x="477672" y="3841105"/>
                  <a:pt x="518615" y="3232642"/>
                </a:cubicBezTo>
                <a:cubicBezTo>
                  <a:pt x="559558" y="2624179"/>
                  <a:pt x="541362" y="2472917"/>
                  <a:pt x="573207" y="2195413"/>
                </a:cubicBezTo>
                <a:cubicBezTo>
                  <a:pt x="605052" y="1917909"/>
                  <a:pt x="493596" y="1674524"/>
                  <a:pt x="491321" y="1458434"/>
                </a:cubicBezTo>
                <a:cubicBezTo>
                  <a:pt x="489046" y="1242345"/>
                  <a:pt x="411709" y="1130575"/>
                  <a:pt x="354843" y="88522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3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9" grpId="0"/>
      <p:bldGraphic spid="13" grpId="0">
        <p:bldAsOne/>
      </p:bldGraphic>
      <p:bldP spid="14" grpId="0"/>
      <p:bldGraphic spid="10" grpId="0">
        <p:bldAsOne/>
      </p:bldGraphic>
      <p:bldP spid="15" grpId="0"/>
      <p:bldP spid="15" grpId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439381"/>
              </p:ext>
            </p:extLst>
          </p:nvPr>
        </p:nvGraphicFramePr>
        <p:xfrm>
          <a:off x="864095" y="1988840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P13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influenciou o(a) Sr.(a) nessa decisão de abrir uma empresa?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44072" y="1196752"/>
            <a:ext cx="51125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P14 O(A) Sr.(a) já sabe qual negócio deseja montar?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0" y="6488668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1.084 entrevistas</a:t>
            </a:r>
          </a:p>
        </p:txBody>
      </p:sp>
      <p:sp>
        <p:nvSpPr>
          <p:cNvPr id="11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9" name="Retângulo 12"/>
          <p:cNvSpPr/>
          <p:nvPr/>
        </p:nvSpPr>
        <p:spPr>
          <a:xfrm>
            <a:off x="159502" y="1196753"/>
            <a:ext cx="5859733" cy="5340164"/>
          </a:xfrm>
          <a:custGeom>
            <a:avLst/>
            <a:gdLst>
              <a:gd name="connsiteX0" fmla="*/ 0 w 6122662"/>
              <a:gd name="connsiteY0" fmla="*/ 0 h 5805247"/>
              <a:gd name="connsiteX1" fmla="*/ 6122662 w 6122662"/>
              <a:gd name="connsiteY1" fmla="*/ 0 h 5805247"/>
              <a:gd name="connsiteX2" fmla="*/ 6122662 w 6122662"/>
              <a:gd name="connsiteY2" fmla="*/ 5805247 h 5805247"/>
              <a:gd name="connsiteX3" fmla="*/ 0 w 6122662"/>
              <a:gd name="connsiteY3" fmla="*/ 5805247 h 5805247"/>
              <a:gd name="connsiteX4" fmla="*/ 0 w 6122662"/>
              <a:gd name="connsiteY4" fmla="*/ 0 h 5805247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0 w 6450209"/>
              <a:gd name="connsiteY4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327547 w 6450209"/>
              <a:gd name="connsiteY3" fmla="*/ 5846190 h 5846190"/>
              <a:gd name="connsiteX4" fmla="*/ 354843 w 6450209"/>
              <a:gd name="connsiteY4" fmla="*/ 885228 h 5846190"/>
              <a:gd name="connsiteX5" fmla="*/ 0 w 6450209"/>
              <a:gd name="connsiteY5" fmla="*/ 0 h 5846190"/>
              <a:gd name="connsiteX0" fmla="*/ 86960 w 6537169"/>
              <a:gd name="connsiteY0" fmla="*/ 0 h 5846190"/>
              <a:gd name="connsiteX1" fmla="*/ 6537169 w 6537169"/>
              <a:gd name="connsiteY1" fmla="*/ 40943 h 5846190"/>
              <a:gd name="connsiteX2" fmla="*/ 6537169 w 6537169"/>
              <a:gd name="connsiteY2" fmla="*/ 5846190 h 5846190"/>
              <a:gd name="connsiteX3" fmla="*/ 414507 w 6537169"/>
              <a:gd name="connsiteY3" fmla="*/ 5846190 h 5846190"/>
              <a:gd name="connsiteX4" fmla="*/ 578281 w 6537169"/>
              <a:gd name="connsiteY4" fmla="*/ 1458434 h 5846190"/>
              <a:gd name="connsiteX5" fmla="*/ 441803 w 6537169"/>
              <a:gd name="connsiteY5" fmla="*/ 885228 h 5846190"/>
              <a:gd name="connsiteX6" fmla="*/ 86960 w 6537169"/>
              <a:gd name="connsiteY6" fmla="*/ 0 h 5846190"/>
              <a:gd name="connsiteX0" fmla="*/ 71887 w 6522096"/>
              <a:gd name="connsiteY0" fmla="*/ 0 h 5846190"/>
              <a:gd name="connsiteX1" fmla="*/ 6522096 w 6522096"/>
              <a:gd name="connsiteY1" fmla="*/ 40943 h 5846190"/>
              <a:gd name="connsiteX2" fmla="*/ 6522096 w 6522096"/>
              <a:gd name="connsiteY2" fmla="*/ 5846190 h 5846190"/>
              <a:gd name="connsiteX3" fmla="*/ 399434 w 6522096"/>
              <a:gd name="connsiteY3" fmla="*/ 5846190 h 5846190"/>
              <a:gd name="connsiteX4" fmla="*/ 645094 w 6522096"/>
              <a:gd name="connsiteY4" fmla="*/ 2195413 h 5846190"/>
              <a:gd name="connsiteX5" fmla="*/ 563208 w 6522096"/>
              <a:gd name="connsiteY5" fmla="*/ 1458434 h 5846190"/>
              <a:gd name="connsiteX6" fmla="*/ 426730 w 6522096"/>
              <a:gd name="connsiteY6" fmla="*/ 885228 h 5846190"/>
              <a:gd name="connsiteX7" fmla="*/ 71887 w 6522096"/>
              <a:gd name="connsiteY7" fmla="*/ 0 h 5846190"/>
              <a:gd name="connsiteX0" fmla="*/ 109643 w 6559852"/>
              <a:gd name="connsiteY0" fmla="*/ 0 h 5846190"/>
              <a:gd name="connsiteX1" fmla="*/ 6559852 w 6559852"/>
              <a:gd name="connsiteY1" fmla="*/ 40943 h 5846190"/>
              <a:gd name="connsiteX2" fmla="*/ 6559852 w 6559852"/>
              <a:gd name="connsiteY2" fmla="*/ 5846190 h 5846190"/>
              <a:gd name="connsiteX3" fmla="*/ 437190 w 6559852"/>
              <a:gd name="connsiteY3" fmla="*/ 5846190 h 5846190"/>
              <a:gd name="connsiteX4" fmla="*/ 546372 w 6559852"/>
              <a:gd name="connsiteY4" fmla="*/ 3232642 h 5846190"/>
              <a:gd name="connsiteX5" fmla="*/ 682850 w 6559852"/>
              <a:gd name="connsiteY5" fmla="*/ 2195413 h 5846190"/>
              <a:gd name="connsiteX6" fmla="*/ 600964 w 6559852"/>
              <a:gd name="connsiteY6" fmla="*/ 1458434 h 5846190"/>
              <a:gd name="connsiteX7" fmla="*/ 464486 w 6559852"/>
              <a:gd name="connsiteY7" fmla="*/ 885228 h 5846190"/>
              <a:gd name="connsiteX8" fmla="*/ 109643 w 6559852"/>
              <a:gd name="connsiteY8" fmla="*/ 0 h 5846190"/>
              <a:gd name="connsiteX0" fmla="*/ 79347 w 6529556"/>
              <a:gd name="connsiteY0" fmla="*/ 0 h 5846190"/>
              <a:gd name="connsiteX1" fmla="*/ 6529556 w 6529556"/>
              <a:gd name="connsiteY1" fmla="*/ 40943 h 5846190"/>
              <a:gd name="connsiteX2" fmla="*/ 6529556 w 6529556"/>
              <a:gd name="connsiteY2" fmla="*/ 5846190 h 5846190"/>
              <a:gd name="connsiteX3" fmla="*/ 406894 w 6529556"/>
              <a:gd name="connsiteY3" fmla="*/ 5846190 h 5846190"/>
              <a:gd name="connsiteX4" fmla="*/ 652553 w 6529556"/>
              <a:gd name="connsiteY4" fmla="*/ 3259938 h 5846190"/>
              <a:gd name="connsiteX5" fmla="*/ 652554 w 6529556"/>
              <a:gd name="connsiteY5" fmla="*/ 2195413 h 5846190"/>
              <a:gd name="connsiteX6" fmla="*/ 570668 w 6529556"/>
              <a:gd name="connsiteY6" fmla="*/ 1458434 h 5846190"/>
              <a:gd name="connsiteX7" fmla="*/ 434190 w 6529556"/>
              <a:gd name="connsiteY7" fmla="*/ 885228 h 5846190"/>
              <a:gd name="connsiteX8" fmla="*/ 79347 w 6529556"/>
              <a:gd name="connsiteY8" fmla="*/ 0 h 5846190"/>
              <a:gd name="connsiteX0" fmla="*/ 90958 w 6541167"/>
              <a:gd name="connsiteY0" fmla="*/ 0 h 5846190"/>
              <a:gd name="connsiteX1" fmla="*/ 6541167 w 6541167"/>
              <a:gd name="connsiteY1" fmla="*/ 40943 h 5846190"/>
              <a:gd name="connsiteX2" fmla="*/ 6541167 w 6541167"/>
              <a:gd name="connsiteY2" fmla="*/ 5846190 h 5846190"/>
              <a:gd name="connsiteX3" fmla="*/ 418505 w 6541167"/>
              <a:gd name="connsiteY3" fmla="*/ 5846190 h 5846190"/>
              <a:gd name="connsiteX4" fmla="*/ 609573 w 6541167"/>
              <a:gd name="connsiteY4" fmla="*/ 3232642 h 5846190"/>
              <a:gd name="connsiteX5" fmla="*/ 664165 w 6541167"/>
              <a:gd name="connsiteY5" fmla="*/ 2195413 h 5846190"/>
              <a:gd name="connsiteX6" fmla="*/ 582279 w 6541167"/>
              <a:gd name="connsiteY6" fmla="*/ 1458434 h 5846190"/>
              <a:gd name="connsiteX7" fmla="*/ 445801 w 6541167"/>
              <a:gd name="connsiteY7" fmla="*/ 885228 h 5846190"/>
              <a:gd name="connsiteX8" fmla="*/ 90958 w 6541167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1119118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846190"/>
              <a:gd name="connsiteX1" fmla="*/ 6450209 w 6450209"/>
              <a:gd name="connsiteY1" fmla="*/ 40943 h 5846190"/>
              <a:gd name="connsiteX2" fmla="*/ 6450209 w 6450209"/>
              <a:gd name="connsiteY2" fmla="*/ 5846190 h 5846190"/>
              <a:gd name="connsiteX3" fmla="*/ 832515 w 6450209"/>
              <a:gd name="connsiteY3" fmla="*/ 4972733 h 5846190"/>
              <a:gd name="connsiteX4" fmla="*/ 518615 w 6450209"/>
              <a:gd name="connsiteY4" fmla="*/ 3232642 h 5846190"/>
              <a:gd name="connsiteX5" fmla="*/ 573207 w 6450209"/>
              <a:gd name="connsiteY5" fmla="*/ 2195413 h 5846190"/>
              <a:gd name="connsiteX6" fmla="*/ 491321 w 6450209"/>
              <a:gd name="connsiteY6" fmla="*/ 1458434 h 5846190"/>
              <a:gd name="connsiteX7" fmla="*/ 354843 w 6450209"/>
              <a:gd name="connsiteY7" fmla="*/ 885228 h 5846190"/>
              <a:gd name="connsiteX8" fmla="*/ 0 w 6450209"/>
              <a:gd name="connsiteY8" fmla="*/ 0 h 5846190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832515 w 6450209"/>
              <a:gd name="connsiteY3" fmla="*/ 4972733 h 5122859"/>
              <a:gd name="connsiteX4" fmla="*/ 518615 w 6450209"/>
              <a:gd name="connsiteY4" fmla="*/ 3232642 h 5122859"/>
              <a:gd name="connsiteX5" fmla="*/ 573207 w 6450209"/>
              <a:gd name="connsiteY5" fmla="*/ 2195413 h 5122859"/>
              <a:gd name="connsiteX6" fmla="*/ 491321 w 6450209"/>
              <a:gd name="connsiteY6" fmla="*/ 1458434 h 5122859"/>
              <a:gd name="connsiteX7" fmla="*/ 354843 w 6450209"/>
              <a:gd name="connsiteY7" fmla="*/ 885228 h 5122859"/>
              <a:gd name="connsiteX8" fmla="*/ 0 w 6450209"/>
              <a:gd name="connsiteY8" fmla="*/ 0 h 5122859"/>
              <a:gd name="connsiteX0" fmla="*/ 0 w 6450209"/>
              <a:gd name="connsiteY0" fmla="*/ 0 h 5122859"/>
              <a:gd name="connsiteX1" fmla="*/ 6450209 w 6450209"/>
              <a:gd name="connsiteY1" fmla="*/ 40943 h 5122859"/>
              <a:gd name="connsiteX2" fmla="*/ 6409266 w 6450209"/>
              <a:gd name="connsiteY2" fmla="*/ 5122859 h 5122859"/>
              <a:gd name="connsiteX3" fmla="*/ 2497541 w 6450209"/>
              <a:gd name="connsiteY3" fmla="*/ 5047796 h 5122859"/>
              <a:gd name="connsiteX4" fmla="*/ 832515 w 6450209"/>
              <a:gd name="connsiteY4" fmla="*/ 4972733 h 5122859"/>
              <a:gd name="connsiteX5" fmla="*/ 518615 w 6450209"/>
              <a:gd name="connsiteY5" fmla="*/ 3232642 h 5122859"/>
              <a:gd name="connsiteX6" fmla="*/ 573207 w 6450209"/>
              <a:gd name="connsiteY6" fmla="*/ 2195413 h 5122859"/>
              <a:gd name="connsiteX7" fmla="*/ 491321 w 6450209"/>
              <a:gd name="connsiteY7" fmla="*/ 1458434 h 5122859"/>
              <a:gd name="connsiteX8" fmla="*/ 354843 w 6450209"/>
              <a:gd name="connsiteY8" fmla="*/ 885228 h 5122859"/>
              <a:gd name="connsiteX9" fmla="*/ 0 w 6450209"/>
              <a:gd name="connsiteY9" fmla="*/ 0 h 5122859"/>
              <a:gd name="connsiteX0" fmla="*/ 0 w 6450209"/>
              <a:gd name="connsiteY0" fmla="*/ 0 h 5148790"/>
              <a:gd name="connsiteX1" fmla="*/ 6450209 w 6450209"/>
              <a:gd name="connsiteY1" fmla="*/ 40943 h 5148790"/>
              <a:gd name="connsiteX2" fmla="*/ 6409266 w 6450209"/>
              <a:gd name="connsiteY2" fmla="*/ 5122859 h 5148790"/>
              <a:gd name="connsiteX3" fmla="*/ 2593076 w 6450209"/>
              <a:gd name="connsiteY3" fmla="*/ 5143330 h 5148790"/>
              <a:gd name="connsiteX4" fmla="*/ 2497541 w 6450209"/>
              <a:gd name="connsiteY4" fmla="*/ 5047796 h 5148790"/>
              <a:gd name="connsiteX5" fmla="*/ 832515 w 6450209"/>
              <a:gd name="connsiteY5" fmla="*/ 4972733 h 5148790"/>
              <a:gd name="connsiteX6" fmla="*/ 518615 w 6450209"/>
              <a:gd name="connsiteY6" fmla="*/ 3232642 h 5148790"/>
              <a:gd name="connsiteX7" fmla="*/ 573207 w 6450209"/>
              <a:gd name="connsiteY7" fmla="*/ 2195413 h 5148790"/>
              <a:gd name="connsiteX8" fmla="*/ 491321 w 6450209"/>
              <a:gd name="connsiteY8" fmla="*/ 1458434 h 5148790"/>
              <a:gd name="connsiteX9" fmla="*/ 354843 w 6450209"/>
              <a:gd name="connsiteY9" fmla="*/ 885228 h 5148790"/>
              <a:gd name="connsiteX10" fmla="*/ 0 w 6450209"/>
              <a:gd name="connsiteY10" fmla="*/ 0 h 5148790"/>
              <a:gd name="connsiteX0" fmla="*/ 0 w 6450209"/>
              <a:gd name="connsiteY0" fmla="*/ 0 h 5143330"/>
              <a:gd name="connsiteX1" fmla="*/ 6450209 w 6450209"/>
              <a:gd name="connsiteY1" fmla="*/ 40943 h 5143330"/>
              <a:gd name="connsiteX2" fmla="*/ 6409266 w 6450209"/>
              <a:gd name="connsiteY2" fmla="*/ 5122859 h 5143330"/>
              <a:gd name="connsiteX3" fmla="*/ 2593076 w 6450209"/>
              <a:gd name="connsiteY3" fmla="*/ 5143330 h 5143330"/>
              <a:gd name="connsiteX4" fmla="*/ 2497541 w 6450209"/>
              <a:gd name="connsiteY4" fmla="*/ 5047796 h 5143330"/>
              <a:gd name="connsiteX5" fmla="*/ 832515 w 6450209"/>
              <a:gd name="connsiteY5" fmla="*/ 4972733 h 5143330"/>
              <a:gd name="connsiteX6" fmla="*/ 518615 w 6450209"/>
              <a:gd name="connsiteY6" fmla="*/ 3232642 h 5143330"/>
              <a:gd name="connsiteX7" fmla="*/ 573207 w 6450209"/>
              <a:gd name="connsiteY7" fmla="*/ 2195413 h 5143330"/>
              <a:gd name="connsiteX8" fmla="*/ 491321 w 6450209"/>
              <a:gd name="connsiteY8" fmla="*/ 1458434 h 5143330"/>
              <a:gd name="connsiteX9" fmla="*/ 354843 w 6450209"/>
              <a:gd name="connsiteY9" fmla="*/ 885228 h 5143330"/>
              <a:gd name="connsiteX10" fmla="*/ 0 w 6450209"/>
              <a:gd name="connsiteY10" fmla="*/ 0 h 5143330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497541 w 6450209"/>
              <a:gd name="connsiteY4" fmla="*/ 5047796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  <a:gd name="connsiteX0" fmla="*/ 0 w 6450209"/>
              <a:gd name="connsiteY0" fmla="*/ 0 h 5184273"/>
              <a:gd name="connsiteX1" fmla="*/ 6450209 w 6450209"/>
              <a:gd name="connsiteY1" fmla="*/ 40943 h 5184273"/>
              <a:gd name="connsiteX2" fmla="*/ 6409266 w 6450209"/>
              <a:gd name="connsiteY2" fmla="*/ 5122859 h 5184273"/>
              <a:gd name="connsiteX3" fmla="*/ 2661315 w 6450209"/>
              <a:gd name="connsiteY3" fmla="*/ 5184273 h 5184273"/>
              <a:gd name="connsiteX4" fmla="*/ 2279177 w 6450209"/>
              <a:gd name="connsiteY4" fmla="*/ 5156978 h 5184273"/>
              <a:gd name="connsiteX5" fmla="*/ 832515 w 6450209"/>
              <a:gd name="connsiteY5" fmla="*/ 4972733 h 5184273"/>
              <a:gd name="connsiteX6" fmla="*/ 518615 w 6450209"/>
              <a:gd name="connsiteY6" fmla="*/ 3232642 h 5184273"/>
              <a:gd name="connsiteX7" fmla="*/ 573207 w 6450209"/>
              <a:gd name="connsiteY7" fmla="*/ 2195413 h 5184273"/>
              <a:gd name="connsiteX8" fmla="*/ 491321 w 6450209"/>
              <a:gd name="connsiteY8" fmla="*/ 1458434 h 5184273"/>
              <a:gd name="connsiteX9" fmla="*/ 354843 w 6450209"/>
              <a:gd name="connsiteY9" fmla="*/ 885228 h 5184273"/>
              <a:gd name="connsiteX10" fmla="*/ 0 w 6450209"/>
              <a:gd name="connsiteY10" fmla="*/ 0 h 518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0209" h="5184273">
                <a:moveTo>
                  <a:pt x="0" y="0"/>
                </a:moveTo>
                <a:lnTo>
                  <a:pt x="6450209" y="40943"/>
                </a:lnTo>
                <a:lnTo>
                  <a:pt x="6409266" y="5122859"/>
                </a:lnTo>
                <a:cubicBezTo>
                  <a:pt x="5178146" y="5097838"/>
                  <a:pt x="3919731" y="5127407"/>
                  <a:pt x="2661315" y="5184273"/>
                </a:cubicBezTo>
                <a:lnTo>
                  <a:pt x="2279177" y="5156978"/>
                </a:lnTo>
                <a:lnTo>
                  <a:pt x="832515" y="4972733"/>
                </a:lnTo>
                <a:cubicBezTo>
                  <a:pt x="-192478" y="4518945"/>
                  <a:pt x="477672" y="3841105"/>
                  <a:pt x="518615" y="3232642"/>
                </a:cubicBezTo>
                <a:cubicBezTo>
                  <a:pt x="559558" y="2624179"/>
                  <a:pt x="541362" y="2472917"/>
                  <a:pt x="573207" y="2195413"/>
                </a:cubicBezTo>
                <a:cubicBezTo>
                  <a:pt x="605052" y="1917909"/>
                  <a:pt x="493596" y="1674524"/>
                  <a:pt x="491321" y="1458434"/>
                </a:cubicBezTo>
                <a:cubicBezTo>
                  <a:pt x="489046" y="1242345"/>
                  <a:pt x="411709" y="1130575"/>
                  <a:pt x="354843" y="88522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1.083 entrevistas</a:t>
            </a: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585970"/>
              </p:ext>
            </p:extLst>
          </p:nvPr>
        </p:nvGraphicFramePr>
        <p:xfrm>
          <a:off x="6971493" y="1988840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60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 animBg="1"/>
      <p:bldP spid="22" grpId="0"/>
      <p:bldGraphic spid="2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5" y="1196751"/>
            <a:ext cx="2781183" cy="403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P15 (O(A) Sr.(a) autoriza passar o seu contato para o Sebrae divulgar cursos, aplicativos de ideias de negócios... para quem deseja abrir uma empresa? )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0" y="6488668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776 entrevistas</a:t>
            </a:r>
          </a:p>
        </p:txBody>
      </p:sp>
      <p:sp>
        <p:nvSpPr>
          <p:cNvPr id="11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59861" y="3863905"/>
            <a:ext cx="293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*responderam a essa pergunta apenas os entrevistados que disseram “sim” na P14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901242"/>
              </p:ext>
            </p:extLst>
          </p:nvPr>
        </p:nvGraphicFramePr>
        <p:xfrm>
          <a:off x="4011184" y="927455"/>
          <a:ext cx="5488579" cy="402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6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34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38474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para aqueles que, mesmo após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ainda não chegaram a empreender, mesmo assim a percepção de melhoria na empregabilidade é bastante elevada, alcançando mais de 4 em cada 5 participantes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(P9)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5486401" y="1532324"/>
            <a:ext cx="5630778" cy="73837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foi importante para melhorar a empregabilidade?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996645" y="2248014"/>
            <a:ext cx="3854784" cy="3256768"/>
            <a:chOff x="7996645" y="2108314"/>
            <a:chExt cx="3854784" cy="3256768"/>
          </a:xfrm>
        </p:grpSpPr>
        <p:graphicFrame>
          <p:nvGraphicFramePr>
            <p:cNvPr id="9" name="Gráfico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4820217"/>
                </p:ext>
              </p:extLst>
            </p:nvPr>
          </p:nvGraphicFramePr>
          <p:xfrm>
            <a:off x="7996645" y="2108314"/>
            <a:ext cx="3854784" cy="3256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9092461" y="3606960"/>
              <a:ext cx="1080000" cy="47672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8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2015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4153945" y="2508916"/>
            <a:ext cx="4572000" cy="2743200"/>
            <a:chOff x="4330401" y="2457928"/>
            <a:chExt cx="4572000" cy="2743200"/>
          </a:xfrm>
        </p:grpSpPr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6031761" y="3606960"/>
              <a:ext cx="1080000" cy="476726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8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2014</a:t>
              </a:r>
            </a:p>
          </p:txBody>
        </p:sp>
        <p:graphicFrame>
          <p:nvGraphicFramePr>
            <p:cNvPr id="23" name="Gráfico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6383934"/>
                </p:ext>
              </p:extLst>
            </p:nvPr>
          </p:nvGraphicFramePr>
          <p:xfrm>
            <a:off x="4330401" y="245792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47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35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1"/>
            <a:ext cx="10856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mesmo nos diferentes perfis de participantes tais concordâncias, no que se refere à empregabilidade, são perceptíveis, inclusive com percentuais ainda mais elevados do que os apurados em 2014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(P9)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1414630" y="2976554"/>
            <a:ext cx="1722120" cy="149990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melhorou a empregabilidade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5917440" y="6318412"/>
            <a:ext cx="2556000" cy="369605"/>
          </a:xfrm>
          <a:prstGeom prst="round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b="1" dirty="0">
                <a:solidFill>
                  <a:schemeClr val="tx2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PRINCIPAL OCUPAÇÃO ATUALMENTE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57566"/>
              </p:ext>
            </p:extLst>
          </p:nvPr>
        </p:nvGraphicFramePr>
        <p:xfrm>
          <a:off x="3299183" y="1836970"/>
          <a:ext cx="8148279" cy="486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9715500" y="5951220"/>
            <a:ext cx="99060" cy="12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8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36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6879000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percepção de maior empregabilidade proporcionada pelo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varia consideravelmente pelos estados, alcançando a 55% entre os extremos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(P9)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7799399" y="1618220"/>
            <a:ext cx="3568850" cy="74200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ter participado do EMPRETEC melhorou a empregabilidade (em %)*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686907" y="2518185"/>
          <a:ext cx="11241741" cy="325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Agrupar 6"/>
          <p:cNvGrpSpPr/>
          <p:nvPr/>
        </p:nvGrpSpPr>
        <p:grpSpPr>
          <a:xfrm>
            <a:off x="953976" y="5853388"/>
            <a:ext cx="10641205" cy="153890"/>
            <a:chOff x="1296614" y="5229441"/>
            <a:chExt cx="10106927" cy="37457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129661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165884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202729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241543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281030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324391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22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6</a:t>
              </a:r>
              <a:r>
                <a:rPr lang="pt-BR" altLang="pt-BR" sz="1000" dirty="0">
                  <a:latin typeface="Arial Narrow" panose="020B0606020202030204" pitchFamily="34" charset="0"/>
                </a:rPr>
                <a:t>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3968932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57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4334945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477055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513356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5540327" y="5229441"/>
              <a:ext cx="17661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altLang="pt-BR" sz="1000" dirty="0">
                  <a:latin typeface="Arial Narrow" panose="020B0606020202030204" pitchFamily="34" charset="0"/>
                </a:rPr>
                <a:t>(28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5951270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629566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50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669895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20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713756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50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749757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(67)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7909189" y="5229441"/>
              <a:ext cx="143117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36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829819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55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8662801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(62)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9053670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45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9416680" y="5229441"/>
              <a:ext cx="17661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77)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798412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72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1014968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(76)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1048194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32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1085780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66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122692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(62)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8" name="Gráfico 37"/>
          <p:cNvGraphicFramePr>
            <a:graphicFrameLocks/>
          </p:cNvGraphicFramePr>
          <p:nvPr>
            <p:extLst/>
          </p:nvPr>
        </p:nvGraphicFramePr>
        <p:xfrm>
          <a:off x="805659" y="2744099"/>
          <a:ext cx="11004235" cy="345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tângulo de cantos arredondados 34"/>
          <p:cNvSpPr/>
          <p:nvPr/>
        </p:nvSpPr>
        <p:spPr>
          <a:xfrm>
            <a:off x="7776829" y="1627326"/>
            <a:ext cx="3568850" cy="74200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EMPRETEC melhorou a empregabilidade (em %)</a:t>
            </a:r>
          </a:p>
        </p:txBody>
      </p:sp>
      <p:cxnSp>
        <p:nvCxnSpPr>
          <p:cNvPr id="43" name="Conector reto 42"/>
          <p:cNvCxnSpPr/>
          <p:nvPr/>
        </p:nvCxnSpPr>
        <p:spPr>
          <a:xfrm flipV="1">
            <a:off x="3732261" y="3523278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281020" y="3523278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0030514" y="3523278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8860867" y="355893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9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Graphic spid="8" grpId="0">
        <p:bldAsOne/>
      </p:bldGraphic>
      <p:bldGraphic spid="38" grpId="0">
        <p:bldAsOne/>
      </p:bldGraphic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37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476920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renda individual desses participante aumentou para uma considerável parcela deles depois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alcançando a mais de 2 em cada 5 (42%), o que na conjuntural econômica recente não pode ser subestimado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(P10)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6964680" y="1532324"/>
            <a:ext cx="4572000" cy="73837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renda individual hoje é menor, igual ou maior do que era quando participou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37411"/>
              </p:ext>
            </p:extLst>
          </p:nvPr>
        </p:nvGraphicFramePr>
        <p:xfrm>
          <a:off x="6964680" y="2453151"/>
          <a:ext cx="457200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ixaDeTexto 5"/>
          <p:cNvSpPr txBox="1"/>
          <p:nvPr/>
        </p:nvSpPr>
        <p:spPr>
          <a:xfrm>
            <a:off x="263353" y="4338480"/>
            <a:ext cx="5573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comparação dos percentuais dessa variação da renda individual antes e depois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de 2014 para 2015 apresenta uma redução significativa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6338478" y="4450318"/>
            <a:ext cx="1116880" cy="1746022"/>
            <a:chOff x="9411920" y="4440997"/>
            <a:chExt cx="1116880" cy="1746022"/>
          </a:xfrm>
        </p:grpSpPr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9448800" y="5778396"/>
              <a:ext cx="1080000" cy="408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2014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9411920" y="4440997"/>
              <a:ext cx="1080000" cy="408623"/>
            </a:xfrm>
            <a:prstGeom prst="round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2400" b="1" dirty="0">
                  <a:solidFill>
                    <a:srgbClr val="002060"/>
                  </a:solidFill>
                  <a:latin typeface="Arial Narrow" pitchFamily="34" charset="0"/>
                </a:rPr>
                <a:t>53</a:t>
              </a: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%</a:t>
              </a:r>
              <a:endParaRPr kumimoji="0" lang="pt-BR" altLang="pt-B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19" name="Agrupar 18"/>
            <p:cNvGrpSpPr/>
            <p:nvPr/>
          </p:nvGrpSpPr>
          <p:grpSpPr>
            <a:xfrm rot="10800000">
              <a:off x="9951920" y="5128160"/>
              <a:ext cx="72000" cy="502687"/>
              <a:chOff x="8377197" y="2839841"/>
              <a:chExt cx="72000" cy="502687"/>
            </a:xfrm>
          </p:grpSpPr>
          <p:cxnSp>
            <p:nvCxnSpPr>
              <p:cNvPr id="20" name="Conector reto 19"/>
              <p:cNvCxnSpPr/>
              <p:nvPr/>
            </p:nvCxnSpPr>
            <p:spPr>
              <a:xfrm>
                <a:off x="8413197" y="2839841"/>
                <a:ext cx="0" cy="430687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8377197" y="3270528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570420" y="4440997"/>
            <a:ext cx="1080000" cy="408623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>
                <a:solidFill>
                  <a:srgbClr val="002060"/>
                </a:solidFill>
                <a:latin typeface="Arial Narrow" pitchFamily="34" charset="0"/>
              </a:rPr>
              <a:t>42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%</a:t>
            </a:r>
            <a:endParaRPr kumimoji="0" lang="pt-BR" altLang="pt-B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7607300" y="5128160"/>
            <a:ext cx="1080000" cy="1058859"/>
            <a:chOff x="7607300" y="5128160"/>
            <a:chExt cx="1080000" cy="1058859"/>
          </a:xfrm>
        </p:grpSpPr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607300" y="5778396"/>
              <a:ext cx="1080000" cy="408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2015</a:t>
              </a:r>
            </a:p>
          </p:txBody>
        </p:sp>
        <p:grpSp>
          <p:nvGrpSpPr>
            <p:cNvPr id="26" name="Agrupar 25"/>
            <p:cNvGrpSpPr/>
            <p:nvPr/>
          </p:nvGrpSpPr>
          <p:grpSpPr>
            <a:xfrm rot="10800000">
              <a:off x="8110420" y="5128160"/>
              <a:ext cx="72000" cy="502687"/>
              <a:chOff x="8377197" y="2839841"/>
              <a:chExt cx="72000" cy="502687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8413197" y="2839841"/>
                <a:ext cx="0" cy="430687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ipse 27"/>
              <p:cNvSpPr/>
              <p:nvPr/>
            </p:nvSpPr>
            <p:spPr>
              <a:xfrm>
                <a:off x="8377197" y="3270528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463904" y="2995166"/>
            <a:ext cx="1080000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>
                <a:solidFill>
                  <a:srgbClr val="002060"/>
                </a:solidFill>
                <a:latin typeface="Arial Narrow" pitchFamily="34" charset="0"/>
              </a:rPr>
              <a:t>42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%</a:t>
            </a:r>
            <a:endParaRPr kumimoji="0" lang="pt-BR" altLang="pt-B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263353" y="1386916"/>
            <a:ext cx="6183086" cy="2215520"/>
          </a:xfrm>
          <a:custGeom>
            <a:avLst/>
            <a:gdLst>
              <a:gd name="connsiteX0" fmla="*/ 0 w 6183086"/>
              <a:gd name="connsiteY0" fmla="*/ 87086 h 2583543"/>
              <a:gd name="connsiteX1" fmla="*/ 290286 w 6183086"/>
              <a:gd name="connsiteY1" fmla="*/ 1335314 h 2583543"/>
              <a:gd name="connsiteX2" fmla="*/ 420914 w 6183086"/>
              <a:gd name="connsiteY2" fmla="*/ 2525486 h 2583543"/>
              <a:gd name="connsiteX3" fmla="*/ 3759200 w 6183086"/>
              <a:gd name="connsiteY3" fmla="*/ 2583543 h 2583543"/>
              <a:gd name="connsiteX4" fmla="*/ 5892800 w 6183086"/>
              <a:gd name="connsiteY4" fmla="*/ 1538514 h 2583543"/>
              <a:gd name="connsiteX5" fmla="*/ 6139543 w 6183086"/>
              <a:gd name="connsiteY5" fmla="*/ 653143 h 2583543"/>
              <a:gd name="connsiteX6" fmla="*/ 6183086 w 6183086"/>
              <a:gd name="connsiteY6" fmla="*/ 159657 h 2583543"/>
              <a:gd name="connsiteX7" fmla="*/ 5675086 w 6183086"/>
              <a:gd name="connsiteY7" fmla="*/ 0 h 2583543"/>
              <a:gd name="connsiteX8" fmla="*/ 5529943 w 6183086"/>
              <a:gd name="connsiteY8" fmla="*/ 0 h 2583543"/>
              <a:gd name="connsiteX9" fmla="*/ 0 w 6183086"/>
              <a:gd name="connsiteY9" fmla="*/ 87086 h 258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3086" h="2583543">
                <a:moveTo>
                  <a:pt x="0" y="87086"/>
                </a:moveTo>
                <a:lnTo>
                  <a:pt x="290286" y="1335314"/>
                </a:lnTo>
                <a:lnTo>
                  <a:pt x="420914" y="2525486"/>
                </a:lnTo>
                <a:lnTo>
                  <a:pt x="3759200" y="2583543"/>
                </a:lnTo>
                <a:lnTo>
                  <a:pt x="5892800" y="1538514"/>
                </a:lnTo>
                <a:lnTo>
                  <a:pt x="6139543" y="653143"/>
                </a:lnTo>
                <a:lnTo>
                  <a:pt x="6183086" y="159657"/>
                </a:lnTo>
                <a:lnTo>
                  <a:pt x="5675086" y="0"/>
                </a:lnTo>
                <a:lnTo>
                  <a:pt x="5529943" y="0"/>
                </a:lnTo>
                <a:lnTo>
                  <a:pt x="0" y="8708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2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00951 0.210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3" grpId="0">
        <p:bldAsOne/>
      </p:bldGraphic>
      <p:bldP spid="14" grpId="0"/>
      <p:bldP spid="25" grpId="0" animBg="1"/>
      <p:bldP spid="30" grpId="1"/>
      <p:bldP spid="30" grpId="2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38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476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relação entre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e esse aumento da renda individual é bastante presente, alcançando uma nota 8,01, avaliação ainda mais elevada do que a apurada em 2014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(P11)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6797040" y="1491118"/>
            <a:ext cx="4495800" cy="72119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foi importante para melhorar a renda individual?</a:t>
            </a:r>
          </a:p>
        </p:txBody>
      </p:sp>
      <p:sp>
        <p:nvSpPr>
          <p:cNvPr id="14" name="CaixaDeTexto 5"/>
          <p:cNvSpPr txBox="1"/>
          <p:nvPr/>
        </p:nvSpPr>
        <p:spPr>
          <a:xfrm>
            <a:off x="263353" y="3957480"/>
            <a:ext cx="5573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tal reconhecimento da relação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com a melhora da renda se faz mais presente nos perfis de menor escolaridade dos participantes </a:t>
            </a: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98491"/>
              </p:ext>
            </p:extLst>
          </p:nvPr>
        </p:nvGraphicFramePr>
        <p:xfrm>
          <a:off x="6672064" y="2766652"/>
          <a:ext cx="5032957" cy="314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aixaDeTexto 28"/>
          <p:cNvSpPr txBox="1"/>
          <p:nvPr/>
        </p:nvSpPr>
        <p:spPr>
          <a:xfrm>
            <a:off x="6886117" y="6074395"/>
            <a:ext cx="462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*responderam a essa pergunta apenas os entrevistados que afirmaram ter renda maior após participação no seminário</a:t>
            </a:r>
          </a:p>
        </p:txBody>
      </p:sp>
      <p:sp>
        <p:nvSpPr>
          <p:cNvPr id="31" name="CaixaDeTexto 37"/>
          <p:cNvSpPr txBox="1"/>
          <p:nvPr/>
        </p:nvSpPr>
        <p:spPr>
          <a:xfrm rot="21045577">
            <a:off x="8509429" y="2467060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8,0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32" name="CaixaDeTexto 37"/>
          <p:cNvSpPr txBox="1"/>
          <p:nvPr/>
        </p:nvSpPr>
        <p:spPr>
          <a:xfrm rot="21045577">
            <a:off x="7409738" y="3077076"/>
            <a:ext cx="1213188" cy="103870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itchFamily="34" charset="0"/>
              </a:rPr>
              <a:t>7,3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" name="Grá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35932"/>
              </p:ext>
            </p:extLst>
          </p:nvPr>
        </p:nvGraphicFramePr>
        <p:xfrm>
          <a:off x="6755831" y="2376394"/>
          <a:ext cx="4949190" cy="412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rma Livre 3"/>
          <p:cNvSpPr/>
          <p:nvPr/>
        </p:nvSpPr>
        <p:spPr>
          <a:xfrm>
            <a:off x="90604" y="1225774"/>
            <a:ext cx="5867400" cy="2040994"/>
          </a:xfrm>
          <a:custGeom>
            <a:avLst/>
            <a:gdLst>
              <a:gd name="connsiteX0" fmla="*/ 30480 w 5867400"/>
              <a:gd name="connsiteY0" fmla="*/ 45720 h 2301240"/>
              <a:gd name="connsiteX1" fmla="*/ 579120 w 5867400"/>
              <a:gd name="connsiteY1" fmla="*/ 2240280 h 2301240"/>
              <a:gd name="connsiteX2" fmla="*/ 5867400 w 5867400"/>
              <a:gd name="connsiteY2" fmla="*/ 2301240 h 2301240"/>
              <a:gd name="connsiteX3" fmla="*/ 5699760 w 5867400"/>
              <a:gd name="connsiteY3" fmla="*/ 30480 h 2301240"/>
              <a:gd name="connsiteX4" fmla="*/ 0 w 5867400"/>
              <a:gd name="connsiteY4" fmla="*/ 0 h 2301240"/>
              <a:gd name="connsiteX5" fmla="*/ 30480 w 5867400"/>
              <a:gd name="connsiteY5" fmla="*/ 4572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7400" h="2301240">
                <a:moveTo>
                  <a:pt x="30480" y="45720"/>
                </a:moveTo>
                <a:lnTo>
                  <a:pt x="579120" y="2240280"/>
                </a:lnTo>
                <a:lnTo>
                  <a:pt x="5867400" y="2301240"/>
                </a:lnTo>
                <a:lnTo>
                  <a:pt x="5699760" y="30480"/>
                </a:lnTo>
                <a:lnTo>
                  <a:pt x="0" y="0"/>
                </a:lnTo>
                <a:lnTo>
                  <a:pt x="30480" y="4572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5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Graphic spid="24" grpId="0">
        <p:bldAsOne/>
      </p:bldGraphic>
      <p:bldP spid="29" grpId="0"/>
      <p:bldP spid="29" grpId="1"/>
      <p:bldP spid="31" grpId="0" animBg="1"/>
      <p:bldP spid="32" grpId="0" animBg="1"/>
      <p:bldGraphic spid="33" grpId="0" uiExpand="1">
        <p:bldSub>
          <a:bldChart bld="category"/>
        </p:bldSub>
      </p:bldGraphic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39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762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os resultados por estado apresentam uma grande variação entre os extremos (52%), e destacam o DF como a unidade onde essa relação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com a melhora da renda individual estaria menos presente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(P11)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8273143" y="1462192"/>
            <a:ext cx="3454399" cy="1005237"/>
          </a:xfrm>
          <a:prstGeom prst="roundRect">
            <a:avLst>
              <a:gd name="adj" fmla="val 1158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ter participado do EMPRETEC foi importante para melhorar a sua renda individual?*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562610" y="2717867"/>
          <a:ext cx="11164932" cy="348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824473" y="6205710"/>
            <a:ext cx="10593579" cy="163413"/>
            <a:chOff x="1296614" y="5229441"/>
            <a:chExt cx="10061691" cy="39775"/>
          </a:xfrm>
        </p:grpSpPr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129661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165884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202729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2415439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2837713" y="5229441"/>
              <a:ext cx="121801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324391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23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3968932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4334945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477055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5133565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554032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altLang="pt-BR" sz="1000" dirty="0">
                  <a:latin typeface="Arial Narrow" panose="020B0606020202030204" pitchFamily="34" charset="0"/>
                </a:rPr>
                <a:t>(34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951270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629566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6726358" y="5229441"/>
              <a:ext cx="121801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713756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7483872" y="5229441"/>
              <a:ext cx="204017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(7,9)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7829113" y="5231759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(21)</a:t>
              </a: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815344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2</a:t>
              </a:r>
              <a:r>
                <a:rPr lang="pt-BR" altLang="pt-BR" sz="1000" dirty="0">
                  <a:latin typeface="Arial Narrow" panose="020B0606020202030204" pitchFamily="34" charset="0"/>
                </a:rPr>
                <a:t>5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8536144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889082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18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926288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12</a:t>
              </a:r>
              <a:r>
                <a:rPr lang="pt-BR" altLang="pt-BR" sz="1000" dirty="0">
                  <a:latin typeface="Arial Narrow" panose="020B0606020202030204" pitchFamily="34" charset="0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9653662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30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0068267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1043670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10885212" y="5229441"/>
              <a:ext cx="121801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8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11181693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48" name="Gráfico 47"/>
          <p:cNvGraphicFramePr>
            <a:graphicFrameLocks/>
          </p:cNvGraphicFramePr>
          <p:nvPr>
            <p:extLst/>
          </p:nvPr>
        </p:nvGraphicFramePr>
        <p:xfrm>
          <a:off x="678645" y="3060329"/>
          <a:ext cx="11004235" cy="345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Retângulo de cantos arredondados 34"/>
          <p:cNvSpPr/>
          <p:nvPr/>
        </p:nvSpPr>
        <p:spPr>
          <a:xfrm>
            <a:off x="8273142" y="1480080"/>
            <a:ext cx="3454399" cy="1005237"/>
          </a:xfrm>
          <a:prstGeom prst="roundRect">
            <a:avLst>
              <a:gd name="adj" fmla="val 1158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EMPRETEC foi importante para melhorar a renda individual?</a:t>
            </a:r>
          </a:p>
        </p:txBody>
      </p:sp>
      <p:cxnSp>
        <p:nvCxnSpPr>
          <p:cNvPr id="51" name="Conector reto 50"/>
          <p:cNvCxnSpPr/>
          <p:nvPr/>
        </p:nvCxnSpPr>
        <p:spPr>
          <a:xfrm flipV="1">
            <a:off x="3607788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7098493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9920552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V="1">
            <a:off x="8721879" y="3769720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9112194" y="2756964"/>
            <a:ext cx="1776295" cy="484050"/>
            <a:chOff x="9420670" y="1939719"/>
            <a:chExt cx="1776295" cy="484050"/>
          </a:xfrm>
        </p:grpSpPr>
        <p:grpSp>
          <p:nvGrpSpPr>
            <p:cNvPr id="8" name="Agrupar 7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Elipse 14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Elipse 8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7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Graphic spid="13" grpId="0">
        <p:bldAsOne/>
      </p:bldGraphic>
      <p:bldGraphic spid="13" grpId="1">
        <p:bldAsOne/>
      </p:bldGraphic>
      <p:bldGraphic spid="48" grpId="0">
        <p:bldAsOne/>
      </p:bldGraphic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91413"/>
            <a:ext cx="12192001" cy="785412"/>
          </a:xfrm>
          <a:prstGeom prst="rect">
            <a:avLst/>
          </a:prstGeom>
        </p:spPr>
      </p:pic>
      <p:sp>
        <p:nvSpPr>
          <p:cNvPr id="4" name="CaixaDeTexto 5"/>
          <p:cNvSpPr txBox="1"/>
          <p:nvPr/>
        </p:nvSpPr>
        <p:spPr>
          <a:xfrm>
            <a:off x="720000" y="1980004"/>
            <a:ext cx="111366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aplicação de um questionário único (perguntas fechadas e abertas) a uma amostra de participantes do EMPRETEC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pesquisa realizada via CATI (telefone)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listagem com o nome dos participantes foi fornecida pelo SEBRAE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entrevistas realizadas entre os dias 25/02/2016 e 18/04/2016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esta apresentação contempla alguns dos principais resultados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todo o estudo obedeceu aos códigos de ética da: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ABEP, da ESOMAR e à norma ABNT NBR ISO 20.252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Wingdings" panose="05000000000000000000" pitchFamily="2" charset="2"/>
              <a:buChar char="ü"/>
            </a:pPr>
            <a:endParaRPr lang="pt-BR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5" name="Rectangle 19"/>
          <p:cNvSpPr/>
          <p:nvPr/>
        </p:nvSpPr>
        <p:spPr>
          <a:xfrm>
            <a:off x="2274973" y="2574098"/>
            <a:ext cx="3125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832" y="1045828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3.482 entrevistas</a:t>
            </a:r>
            <a:endParaRPr lang="pt-BR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3824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40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569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ideia de abrir um negócio no futuro ainda permanece na cabeça de praticamente todos esses participantes, tanto que somente 1 em cada 11 não considera essa possibilidade (9%)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(P12)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6431280" y="1532324"/>
            <a:ext cx="5105400" cy="4336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pensa em abrir um negócio no futuro? 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001530"/>
              </p:ext>
            </p:extLst>
          </p:nvPr>
        </p:nvGraphicFramePr>
        <p:xfrm>
          <a:off x="6286500" y="2151062"/>
          <a:ext cx="54610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aixaDeTexto 5"/>
          <p:cNvSpPr txBox="1"/>
          <p:nvPr/>
        </p:nvSpPr>
        <p:spPr>
          <a:xfrm>
            <a:off x="349500" y="2837456"/>
            <a:ext cx="549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dentre os que ainda pretendem empreender, 1 em cada 4 (26%) tem como meta a realização dessa proposição ainda em 2016, e 3 em cada 5 (59%) em um prazo até 2 anos</a:t>
            </a:r>
          </a:p>
        </p:txBody>
      </p:sp>
      <p:sp>
        <p:nvSpPr>
          <p:cNvPr id="32" name="CaixaDeTexto 5"/>
          <p:cNvSpPr txBox="1"/>
          <p:nvPr/>
        </p:nvSpPr>
        <p:spPr>
          <a:xfrm>
            <a:off x="349500" y="4490938"/>
            <a:ext cx="5492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fato de apenas 1 em cada 4 (28%) pretender abrir um negócio, em prazo acima de 2 anos, ou ainda sem um prazo definido, exemplifica como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é idealizado enquanto uma forma de se alcançar esse objetivo rapidamente</a:t>
            </a:r>
          </a:p>
        </p:txBody>
      </p:sp>
      <p:sp>
        <p:nvSpPr>
          <p:cNvPr id="33" name="Texto Explicativo Retangular 32"/>
          <p:cNvSpPr/>
          <p:nvPr/>
        </p:nvSpPr>
        <p:spPr>
          <a:xfrm>
            <a:off x="9785204" y="2215577"/>
            <a:ext cx="2343296" cy="1112520"/>
          </a:xfrm>
          <a:prstGeom prst="wedgeRectCallout">
            <a:avLst>
              <a:gd name="adj1" fmla="val -28552"/>
              <a:gd name="adj2" fmla="val 930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13% não pensavam em abrir na pesquisa referente o ano de 2014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90604" y="1225774"/>
            <a:ext cx="5959676" cy="1611682"/>
          </a:xfrm>
          <a:custGeom>
            <a:avLst/>
            <a:gdLst>
              <a:gd name="connsiteX0" fmla="*/ 30480 w 5867400"/>
              <a:gd name="connsiteY0" fmla="*/ 45720 h 2301240"/>
              <a:gd name="connsiteX1" fmla="*/ 579120 w 5867400"/>
              <a:gd name="connsiteY1" fmla="*/ 2240280 h 2301240"/>
              <a:gd name="connsiteX2" fmla="*/ 5867400 w 5867400"/>
              <a:gd name="connsiteY2" fmla="*/ 2301240 h 2301240"/>
              <a:gd name="connsiteX3" fmla="*/ 5699760 w 5867400"/>
              <a:gd name="connsiteY3" fmla="*/ 30480 h 2301240"/>
              <a:gd name="connsiteX4" fmla="*/ 0 w 5867400"/>
              <a:gd name="connsiteY4" fmla="*/ 0 h 2301240"/>
              <a:gd name="connsiteX5" fmla="*/ 30480 w 5867400"/>
              <a:gd name="connsiteY5" fmla="*/ 4572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7400" h="2301240">
                <a:moveTo>
                  <a:pt x="30480" y="45720"/>
                </a:moveTo>
                <a:lnTo>
                  <a:pt x="579120" y="2240280"/>
                </a:lnTo>
                <a:lnTo>
                  <a:pt x="5867400" y="2301240"/>
                </a:lnTo>
                <a:lnTo>
                  <a:pt x="5699760" y="30480"/>
                </a:lnTo>
                <a:lnTo>
                  <a:pt x="0" y="0"/>
                </a:lnTo>
                <a:lnTo>
                  <a:pt x="30480" y="4572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225302" y="2771836"/>
            <a:ext cx="5959676" cy="1471689"/>
          </a:xfrm>
          <a:custGeom>
            <a:avLst/>
            <a:gdLst>
              <a:gd name="connsiteX0" fmla="*/ 30480 w 5867400"/>
              <a:gd name="connsiteY0" fmla="*/ 45720 h 2301240"/>
              <a:gd name="connsiteX1" fmla="*/ 579120 w 5867400"/>
              <a:gd name="connsiteY1" fmla="*/ 2240280 h 2301240"/>
              <a:gd name="connsiteX2" fmla="*/ 5867400 w 5867400"/>
              <a:gd name="connsiteY2" fmla="*/ 2301240 h 2301240"/>
              <a:gd name="connsiteX3" fmla="*/ 5699760 w 5867400"/>
              <a:gd name="connsiteY3" fmla="*/ 30480 h 2301240"/>
              <a:gd name="connsiteX4" fmla="*/ 0 w 5867400"/>
              <a:gd name="connsiteY4" fmla="*/ 0 h 2301240"/>
              <a:gd name="connsiteX5" fmla="*/ 30480 w 5867400"/>
              <a:gd name="connsiteY5" fmla="*/ 4572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7400" h="2301240">
                <a:moveTo>
                  <a:pt x="30480" y="45720"/>
                </a:moveTo>
                <a:lnTo>
                  <a:pt x="579120" y="2240280"/>
                </a:lnTo>
                <a:lnTo>
                  <a:pt x="5867400" y="2301240"/>
                </a:lnTo>
                <a:lnTo>
                  <a:pt x="5699760" y="30480"/>
                </a:lnTo>
                <a:lnTo>
                  <a:pt x="0" y="0"/>
                </a:lnTo>
                <a:lnTo>
                  <a:pt x="30480" y="4572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0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23" grpId="0">
        <p:bldAsOne/>
      </p:bldGraphic>
      <p:bldP spid="29" grpId="0"/>
      <p:bldP spid="32" grpId="0"/>
      <p:bldP spid="33" grpId="0" animBg="1"/>
      <p:bldP spid="33" grpId="1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41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7191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papel e a importância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nessa decisão de empreender é reconhecido por mais de 3 em cada 4 (75%) desses participantes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(P13)</a:t>
            </a:r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7959917" y="1546573"/>
            <a:ext cx="3457383" cy="61200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influenciou na decisão de abrir uma empresa?</a:t>
            </a:r>
          </a:p>
        </p:txBody>
      </p:sp>
      <p:sp>
        <p:nvSpPr>
          <p:cNvPr id="14" name="CaixaDeTexto 5"/>
          <p:cNvSpPr txBox="1"/>
          <p:nvPr/>
        </p:nvSpPr>
        <p:spPr>
          <a:xfrm>
            <a:off x="263353" y="2364900"/>
            <a:ext cx="7288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apesar de ter existido uma diminuição com relação ao percentual apurado na pesquisa anterior, o número ainda  é bem expressivo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098560"/>
              </p:ext>
            </p:extLst>
          </p:nvPr>
        </p:nvGraphicFramePr>
        <p:xfrm>
          <a:off x="6971493" y="1988840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232630"/>
              </p:ext>
            </p:extLst>
          </p:nvPr>
        </p:nvGraphicFramePr>
        <p:xfrm>
          <a:off x="7587710" y="2111383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Agrupar 6"/>
          <p:cNvGrpSpPr/>
          <p:nvPr/>
        </p:nvGrpSpPr>
        <p:grpSpPr>
          <a:xfrm>
            <a:off x="820600" y="3832936"/>
            <a:ext cx="1509223" cy="2813956"/>
            <a:chOff x="820600" y="3832936"/>
            <a:chExt cx="1509223" cy="2813956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064130" y="4337943"/>
              <a:ext cx="1080000" cy="5448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3200" b="1" dirty="0">
                  <a:solidFill>
                    <a:srgbClr val="002060"/>
                  </a:solidFill>
                  <a:latin typeface="Arial Narrow" pitchFamily="34" charset="0"/>
                </a:rPr>
                <a:t>84</a:t>
              </a:r>
              <a:r>
                <a: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%</a:t>
              </a:r>
              <a:endParaRPr kumimoji="0" lang="pt-BR" altLang="pt-BR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25" name="Agrupar 24"/>
            <p:cNvGrpSpPr/>
            <p:nvPr/>
          </p:nvGrpSpPr>
          <p:grpSpPr>
            <a:xfrm>
              <a:off x="1101010" y="5519929"/>
              <a:ext cx="1080000" cy="1126963"/>
              <a:chOff x="7607300" y="5128160"/>
              <a:chExt cx="1080000" cy="1126963"/>
            </a:xfrm>
          </p:grpSpPr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7607300" y="5710293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2014</a:t>
                </a:r>
              </a:p>
            </p:txBody>
          </p:sp>
          <p:grpSp>
            <p:nvGrpSpPr>
              <p:cNvPr id="27" name="Agrupar 26"/>
              <p:cNvGrpSpPr/>
              <p:nvPr/>
            </p:nvGrpSpPr>
            <p:grpSpPr>
              <a:xfrm rot="10800000">
                <a:off x="8110420" y="5128160"/>
                <a:ext cx="72000" cy="502687"/>
                <a:chOff x="8377197" y="2839841"/>
                <a:chExt cx="72000" cy="502687"/>
              </a:xfrm>
            </p:grpSpPr>
            <p:cxnSp>
              <p:nvCxnSpPr>
                <p:cNvPr id="28" name="Conector reto 27"/>
                <p:cNvCxnSpPr/>
                <p:nvPr/>
              </p:nvCxnSpPr>
              <p:spPr>
                <a:xfrm>
                  <a:off x="8413197" y="2839841"/>
                  <a:ext cx="0" cy="430687"/>
                </a:xfrm>
                <a:prstGeom prst="lin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Elipse 28"/>
                <p:cNvSpPr/>
                <p:nvPr/>
              </p:nvSpPr>
              <p:spPr>
                <a:xfrm>
                  <a:off x="8377197" y="3270528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</p:grpSp>
        </p:grpSp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9189" t="15021" r="41224" b="18995"/>
            <a:stretch/>
          </p:blipFill>
          <p:spPr>
            <a:xfrm rot="9795409">
              <a:off x="820600" y="3832936"/>
              <a:ext cx="1509223" cy="1513885"/>
            </a:xfrm>
            <a:prstGeom prst="ellipse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2382882" y="3587827"/>
            <a:ext cx="1791641" cy="3095641"/>
            <a:chOff x="2382882" y="3587827"/>
            <a:chExt cx="1791641" cy="3095641"/>
          </a:xfrm>
        </p:grpSpPr>
        <p:grpSp>
          <p:nvGrpSpPr>
            <p:cNvPr id="12" name="Agrupar 11"/>
            <p:cNvGrpSpPr/>
            <p:nvPr/>
          </p:nvGrpSpPr>
          <p:grpSpPr>
            <a:xfrm>
              <a:off x="2781705" y="4337943"/>
              <a:ext cx="1092496" cy="2345525"/>
              <a:chOff x="9411920" y="4372894"/>
              <a:chExt cx="1092496" cy="2345525"/>
            </a:xfrm>
          </p:grpSpPr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9424416" y="6173589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2015</a:t>
                </a:r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9411920" y="4372894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</a:rPr>
                  <a:t>75</a:t>
                </a:r>
                <a:r>
                  <a:rPr kumimoji="0" lang="pt-BR" altLang="pt-BR" sz="32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grpSp>
            <p:nvGrpSpPr>
              <p:cNvPr id="17" name="Agrupar 16"/>
              <p:cNvGrpSpPr/>
              <p:nvPr/>
            </p:nvGrpSpPr>
            <p:grpSpPr>
              <a:xfrm rot="10800000">
                <a:off x="9951920" y="5567072"/>
                <a:ext cx="72000" cy="527071"/>
                <a:chOff x="8377197" y="2376545"/>
                <a:chExt cx="72000" cy="527071"/>
              </a:xfrm>
            </p:grpSpPr>
            <p:cxnSp>
              <p:nvCxnSpPr>
                <p:cNvPr id="20" name="Conector reto 19"/>
                <p:cNvCxnSpPr/>
                <p:nvPr/>
              </p:nvCxnSpPr>
              <p:spPr>
                <a:xfrm>
                  <a:off x="8413197" y="2376545"/>
                  <a:ext cx="0" cy="430687"/>
                </a:xfrm>
                <a:prstGeom prst="lin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Elipse 22"/>
                <p:cNvSpPr/>
                <p:nvPr/>
              </p:nvSpPr>
              <p:spPr>
                <a:xfrm>
                  <a:off x="8377197" y="2831616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</p:grpSp>
        </p:grp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5310" t="7429" r="36912" b="17096"/>
            <a:stretch/>
          </p:blipFill>
          <p:spPr>
            <a:xfrm>
              <a:off x="2382882" y="3587827"/>
              <a:ext cx="1791641" cy="1828801"/>
            </a:xfrm>
            <a:prstGeom prst="rect">
              <a:avLst/>
            </a:prstGeom>
          </p:spPr>
        </p:pic>
      </p:grpSp>
      <p:sp>
        <p:nvSpPr>
          <p:cNvPr id="32" name="Forma Livre 31"/>
          <p:cNvSpPr/>
          <p:nvPr/>
        </p:nvSpPr>
        <p:spPr>
          <a:xfrm>
            <a:off x="148081" y="1301137"/>
            <a:ext cx="7324357" cy="1053972"/>
          </a:xfrm>
          <a:custGeom>
            <a:avLst/>
            <a:gdLst>
              <a:gd name="connsiteX0" fmla="*/ 30480 w 5867400"/>
              <a:gd name="connsiteY0" fmla="*/ 45720 h 2301240"/>
              <a:gd name="connsiteX1" fmla="*/ 579120 w 5867400"/>
              <a:gd name="connsiteY1" fmla="*/ 2240280 h 2301240"/>
              <a:gd name="connsiteX2" fmla="*/ 5867400 w 5867400"/>
              <a:gd name="connsiteY2" fmla="*/ 2301240 h 2301240"/>
              <a:gd name="connsiteX3" fmla="*/ 5699760 w 5867400"/>
              <a:gd name="connsiteY3" fmla="*/ 30480 h 2301240"/>
              <a:gd name="connsiteX4" fmla="*/ 0 w 5867400"/>
              <a:gd name="connsiteY4" fmla="*/ 0 h 2301240"/>
              <a:gd name="connsiteX5" fmla="*/ 30480 w 5867400"/>
              <a:gd name="connsiteY5" fmla="*/ 45720 h 230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7400" h="2301240">
                <a:moveTo>
                  <a:pt x="30480" y="45720"/>
                </a:moveTo>
                <a:lnTo>
                  <a:pt x="579120" y="2240280"/>
                </a:lnTo>
                <a:lnTo>
                  <a:pt x="5867400" y="2301240"/>
                </a:lnTo>
                <a:lnTo>
                  <a:pt x="5699760" y="30480"/>
                </a:lnTo>
                <a:lnTo>
                  <a:pt x="0" y="0"/>
                </a:lnTo>
                <a:lnTo>
                  <a:pt x="30480" y="4572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380528" y="2466173"/>
            <a:ext cx="4248690" cy="28893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de cantos arredondados 34"/>
          <p:cNvSpPr/>
          <p:nvPr/>
        </p:nvSpPr>
        <p:spPr>
          <a:xfrm>
            <a:off x="3952684" y="5437306"/>
            <a:ext cx="2245187" cy="612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afirmaram que o </a:t>
            </a:r>
            <a:r>
              <a:rPr lang="pt-BR" sz="14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influenciou nessa decisão de abrir uma empresa</a:t>
            </a:r>
          </a:p>
        </p:txBody>
      </p:sp>
    </p:spTree>
    <p:extLst>
      <p:ext uri="{BB962C8B-B14F-4D97-AF65-F5344CB8AC3E}">
        <p14:creationId xmlns:p14="http://schemas.microsoft.com/office/powerpoint/2010/main" val="1602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Graphic spid="19" grpId="0">
        <p:bldAsOne/>
      </p:bldGraphic>
      <p:bldP spid="32" grpId="0" animBg="1"/>
      <p:bldP spid="8" grpId="0" animBg="1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42</a:t>
            </a:fld>
            <a:endParaRPr/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4216400" y="1394758"/>
            <a:ext cx="6706169" cy="83223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mudou a escolha quanto ao ramo de negócio que pretendia abrir?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360000" y="1260000"/>
            <a:ext cx="2954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interessante que praticamente 3 em cada 4 desses participantes (72%) já tenham claro o tipo de negócio que desejam montar, com um percentual praticamente igual ao da pesquisa anterior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(P14)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693796"/>
              </p:ext>
            </p:extLst>
          </p:nvPr>
        </p:nvGraphicFramePr>
        <p:xfrm>
          <a:off x="6971493" y="1988840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512385"/>
              </p:ext>
            </p:extLst>
          </p:nvPr>
        </p:nvGraphicFramePr>
        <p:xfrm>
          <a:off x="3767136" y="1988840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8011292" y="3478642"/>
            <a:ext cx="1080000" cy="476726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806935" y="3443243"/>
            <a:ext cx="1080000" cy="476726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3317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9" grpId="0">
        <p:bldAsOne/>
      </p:bldGraphic>
      <p:bldGraphic spid="12" grpId="0">
        <p:bldAsOne/>
      </p:bldGraphic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3599167" y="3992149"/>
            <a:ext cx="2179637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6795280" y="3652860"/>
            <a:ext cx="3153394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10" name="Retângulo de cantos arredondados 9">
            <a:hlinkClick r:id="" action="ppaction://noaction" highlightClick="1"/>
          </p:cNvPr>
          <p:cNvSpPr/>
          <p:nvPr/>
        </p:nvSpPr>
        <p:spPr>
          <a:xfrm>
            <a:off x="7074556" y="2809253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809068" y="1911792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D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3168171" y="3273399"/>
            <a:ext cx="2179638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2733688" y="2607377"/>
            <a:ext cx="2374900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3343462" y="1931965"/>
            <a:ext cx="25352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11" name="Elipse 10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2" name="Imagem 18" descr="layout sebrae.jpg"/>
          <p:cNvPicPr>
            <a:picLocks noChangeAspect="1"/>
          </p:cNvPicPr>
          <p:nvPr/>
        </p:nvPicPr>
        <p:blipFill>
          <a:blip r:embed="rId5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5"/>
          <p:cNvSpPr txBox="1"/>
          <p:nvPr/>
        </p:nvSpPr>
        <p:spPr>
          <a:xfrm>
            <a:off x="2809716" y="4962243"/>
            <a:ext cx="8529679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6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entrevistados que não eram empresários e passaram a ser empresários após o curso (352 entrevistas)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45" y="-1110878"/>
            <a:ext cx="2355169" cy="33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5" grpId="12" animBg="1"/>
      <p:bldP spid="5" grpId="13" animBg="1"/>
      <p:bldP spid="5" grpId="14" animBg="1"/>
      <p:bldP spid="5" grpId="15" animBg="1"/>
      <p:bldP spid="5" grpId="16" animBg="1"/>
      <p:bldP spid="5" grpId="17" animBg="1"/>
      <p:bldP spid="5" grpId="18" animBg="1"/>
      <p:bldP spid="5" grpId="19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9376" y="1196752"/>
            <a:ext cx="43924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P16 Ter participado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influenciou a decisão de abrir um negócio? 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44072" y="1196752"/>
            <a:ext cx="51125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6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384032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45"/>
              </a:spcAft>
            </a:pPr>
            <a:r>
              <a:rPr lang="pt-BR" sz="2000" b="1" dirty="0">
                <a:solidFill>
                  <a:srgbClr val="002060"/>
                </a:solidFill>
                <a:latin typeface="Arial Narrow"/>
                <a:ea typeface="Calibri"/>
              </a:rPr>
              <a:t>P17 Ter participado do </a:t>
            </a:r>
            <a:r>
              <a:rPr lang="pt-BR" sz="2000" b="1" dirty="0" err="1">
                <a:solidFill>
                  <a:srgbClr val="002060"/>
                </a:solidFill>
                <a:latin typeface="Arial Narrow"/>
                <a:ea typeface="Calibri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/>
                <a:ea typeface="Calibri"/>
              </a:rPr>
              <a:t> mudou sua escolha quanto ao ramo de negócio que o(a) Sr.(a) pretendia abrir?</a:t>
            </a:r>
            <a:endParaRPr lang="pt-BR" sz="1600" dirty="0">
              <a:solidFill>
                <a:srgbClr val="002060"/>
              </a:solidFill>
              <a:effectLst/>
              <a:latin typeface="Arial"/>
              <a:ea typeface="Calibri"/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352 entrevistas</a:t>
            </a:r>
          </a:p>
        </p:txBody>
      </p:sp>
      <p:sp>
        <p:nvSpPr>
          <p:cNvPr id="17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8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353 entrevistas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617140"/>
              </p:ext>
            </p:extLst>
          </p:nvPr>
        </p:nvGraphicFramePr>
        <p:xfrm>
          <a:off x="1008142" y="2218204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557202"/>
              </p:ext>
            </p:extLst>
          </p:nvPr>
        </p:nvGraphicFramePr>
        <p:xfrm>
          <a:off x="7388642" y="2218204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rma Livre 1"/>
          <p:cNvSpPr/>
          <p:nvPr/>
        </p:nvSpPr>
        <p:spPr>
          <a:xfrm>
            <a:off x="285750" y="1196753"/>
            <a:ext cx="5181600" cy="5100294"/>
          </a:xfrm>
          <a:custGeom>
            <a:avLst/>
            <a:gdLst>
              <a:gd name="connsiteX0" fmla="*/ 0 w 5181600"/>
              <a:gd name="connsiteY0" fmla="*/ 76200 h 5239772"/>
              <a:gd name="connsiteX1" fmla="*/ 762000 w 5181600"/>
              <a:gd name="connsiteY1" fmla="*/ 4324350 h 5239772"/>
              <a:gd name="connsiteX2" fmla="*/ 990600 w 5181600"/>
              <a:gd name="connsiteY2" fmla="*/ 4800600 h 5239772"/>
              <a:gd name="connsiteX3" fmla="*/ 2876550 w 5181600"/>
              <a:gd name="connsiteY3" fmla="*/ 5143500 h 5239772"/>
              <a:gd name="connsiteX4" fmla="*/ 2962275 w 5181600"/>
              <a:gd name="connsiteY4" fmla="*/ 5172075 h 5239772"/>
              <a:gd name="connsiteX5" fmla="*/ 3067050 w 5181600"/>
              <a:gd name="connsiteY5" fmla="*/ 5200650 h 5239772"/>
              <a:gd name="connsiteX6" fmla="*/ 3105150 w 5181600"/>
              <a:gd name="connsiteY6" fmla="*/ 5219700 h 5239772"/>
              <a:gd name="connsiteX7" fmla="*/ 3152775 w 5181600"/>
              <a:gd name="connsiteY7" fmla="*/ 5229225 h 5239772"/>
              <a:gd name="connsiteX8" fmla="*/ 3181350 w 5181600"/>
              <a:gd name="connsiteY8" fmla="*/ 5238750 h 5239772"/>
              <a:gd name="connsiteX9" fmla="*/ 3257550 w 5181600"/>
              <a:gd name="connsiteY9" fmla="*/ 5238750 h 5239772"/>
              <a:gd name="connsiteX10" fmla="*/ 4743450 w 5181600"/>
              <a:gd name="connsiteY10" fmla="*/ 4991100 h 5239772"/>
              <a:gd name="connsiteX11" fmla="*/ 5181600 w 5181600"/>
              <a:gd name="connsiteY11" fmla="*/ 3771900 h 5239772"/>
              <a:gd name="connsiteX12" fmla="*/ 5181600 w 5181600"/>
              <a:gd name="connsiteY12" fmla="*/ 3533775 h 5239772"/>
              <a:gd name="connsiteX13" fmla="*/ 5162550 w 5181600"/>
              <a:gd name="connsiteY13" fmla="*/ 2895600 h 5239772"/>
              <a:gd name="connsiteX14" fmla="*/ 5143500 w 5181600"/>
              <a:gd name="connsiteY14" fmla="*/ 2676525 h 5239772"/>
              <a:gd name="connsiteX15" fmla="*/ 5133975 w 5181600"/>
              <a:gd name="connsiteY15" fmla="*/ 2571750 h 5239772"/>
              <a:gd name="connsiteX16" fmla="*/ 4991100 w 5181600"/>
              <a:gd name="connsiteY16" fmla="*/ 1819275 h 5239772"/>
              <a:gd name="connsiteX17" fmla="*/ 4962525 w 5181600"/>
              <a:gd name="connsiteY17" fmla="*/ 1657350 h 5239772"/>
              <a:gd name="connsiteX18" fmla="*/ 4933950 w 5181600"/>
              <a:gd name="connsiteY18" fmla="*/ 1562100 h 5239772"/>
              <a:gd name="connsiteX19" fmla="*/ 4924425 w 5181600"/>
              <a:gd name="connsiteY19" fmla="*/ 1514475 h 5239772"/>
              <a:gd name="connsiteX20" fmla="*/ 4381500 w 5181600"/>
              <a:gd name="connsiteY20" fmla="*/ 171450 h 5239772"/>
              <a:gd name="connsiteX21" fmla="*/ 3895725 w 5181600"/>
              <a:gd name="connsiteY21" fmla="*/ 0 h 5239772"/>
              <a:gd name="connsiteX22" fmla="*/ 3771900 w 5181600"/>
              <a:gd name="connsiteY22" fmla="*/ 0 h 5239772"/>
              <a:gd name="connsiteX23" fmla="*/ 0 w 5181600"/>
              <a:gd name="connsiteY23" fmla="*/ 76200 h 523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81600" h="5239772">
                <a:moveTo>
                  <a:pt x="0" y="76200"/>
                </a:moveTo>
                <a:lnTo>
                  <a:pt x="762000" y="4324350"/>
                </a:lnTo>
                <a:lnTo>
                  <a:pt x="990600" y="4800600"/>
                </a:lnTo>
                <a:lnTo>
                  <a:pt x="2876550" y="5143500"/>
                </a:lnTo>
                <a:cubicBezTo>
                  <a:pt x="2905125" y="5153025"/>
                  <a:pt x="2933425" y="5163420"/>
                  <a:pt x="2962275" y="5172075"/>
                </a:cubicBezTo>
                <a:cubicBezTo>
                  <a:pt x="2996949" y="5182477"/>
                  <a:pt x="3032707" y="5189202"/>
                  <a:pt x="3067050" y="5200650"/>
                </a:cubicBezTo>
                <a:cubicBezTo>
                  <a:pt x="3080520" y="5205140"/>
                  <a:pt x="3091680" y="5215210"/>
                  <a:pt x="3105150" y="5219700"/>
                </a:cubicBezTo>
                <a:cubicBezTo>
                  <a:pt x="3120509" y="5224820"/>
                  <a:pt x="3137069" y="5225298"/>
                  <a:pt x="3152775" y="5229225"/>
                </a:cubicBezTo>
                <a:cubicBezTo>
                  <a:pt x="3162515" y="5231660"/>
                  <a:pt x="3171351" y="5237841"/>
                  <a:pt x="3181350" y="5238750"/>
                </a:cubicBezTo>
                <a:cubicBezTo>
                  <a:pt x="3206646" y="5241050"/>
                  <a:pt x="3232150" y="5238750"/>
                  <a:pt x="3257550" y="5238750"/>
                </a:cubicBezTo>
                <a:lnTo>
                  <a:pt x="4743450" y="4991100"/>
                </a:lnTo>
                <a:lnTo>
                  <a:pt x="5181600" y="3771900"/>
                </a:lnTo>
                <a:lnTo>
                  <a:pt x="5181600" y="3533775"/>
                </a:lnTo>
                <a:lnTo>
                  <a:pt x="5162550" y="2895600"/>
                </a:lnTo>
                <a:cubicBezTo>
                  <a:pt x="5156200" y="2822575"/>
                  <a:pt x="5149943" y="2749542"/>
                  <a:pt x="5143500" y="2676525"/>
                </a:cubicBezTo>
                <a:cubicBezTo>
                  <a:pt x="5140418" y="2641592"/>
                  <a:pt x="5133975" y="2571750"/>
                  <a:pt x="5133975" y="2571750"/>
                </a:cubicBezTo>
                <a:lnTo>
                  <a:pt x="4991100" y="1819275"/>
                </a:lnTo>
                <a:cubicBezTo>
                  <a:pt x="4977468" y="1669328"/>
                  <a:pt x="4993975" y="1762184"/>
                  <a:pt x="4962525" y="1657350"/>
                </a:cubicBezTo>
                <a:cubicBezTo>
                  <a:pt x="4953000" y="1625600"/>
                  <a:pt x="4942491" y="1594129"/>
                  <a:pt x="4933950" y="1562100"/>
                </a:cubicBezTo>
                <a:cubicBezTo>
                  <a:pt x="4929779" y="1546457"/>
                  <a:pt x="4924425" y="1514475"/>
                  <a:pt x="4924425" y="1514475"/>
                </a:cubicBezTo>
                <a:lnTo>
                  <a:pt x="4381500" y="171450"/>
                </a:lnTo>
                <a:lnTo>
                  <a:pt x="3895725" y="0"/>
                </a:lnTo>
                <a:lnTo>
                  <a:pt x="377190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8" grpId="0"/>
      <p:bldGraphic spid="20" grpId="0">
        <p:bldAsOne/>
      </p:bldGraphic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P18 A empresa existe há quantos meses?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12711" y="1196752"/>
            <a:ext cx="541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P19 Excluindo os sócios, quantas pessoas trabalham na sua empresa? </a:t>
            </a:r>
          </a:p>
        </p:txBody>
      </p:sp>
      <p:sp>
        <p:nvSpPr>
          <p:cNvPr id="12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53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336 entrevistas</a:t>
            </a:r>
          </a:p>
        </p:txBody>
      </p:sp>
      <p:sp>
        <p:nvSpPr>
          <p:cNvPr id="54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351 entrevistas</a:t>
            </a:r>
          </a:p>
        </p:txBody>
      </p:sp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333910"/>
              </p:ext>
            </p:extLst>
          </p:nvPr>
        </p:nvGraphicFramePr>
        <p:xfrm>
          <a:off x="911585" y="2159669"/>
          <a:ext cx="42481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Gráfico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1600"/>
              </p:ext>
            </p:extLst>
          </p:nvPr>
        </p:nvGraphicFramePr>
        <p:xfrm>
          <a:off x="6697026" y="1367075"/>
          <a:ext cx="5047305" cy="424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5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/>
      <p:bldP spid="54" grpId="0"/>
      <p:bldGraphic spid="56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9376" y="1196752"/>
            <a:ext cx="103731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235"/>
              </a:spcAft>
            </a:pPr>
            <a:r>
              <a:rPr lang="pt-BR" sz="2000" b="1" dirty="0">
                <a:solidFill>
                  <a:srgbClr val="002060"/>
                </a:solidFill>
                <a:latin typeface="Arial Narrow"/>
                <a:ea typeface="Calibri"/>
              </a:rPr>
              <a:t>P20 Em quais aspectos o </a:t>
            </a:r>
            <a:r>
              <a:rPr lang="pt-BR" sz="2000" b="1" dirty="0" err="1">
                <a:solidFill>
                  <a:srgbClr val="002060"/>
                </a:solidFill>
                <a:latin typeface="Arial Narrow"/>
                <a:ea typeface="Calibri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/>
                <a:ea typeface="Calibri"/>
              </a:rPr>
              <a:t> contribuiu para sua nova empresa? (EST-RM)</a:t>
            </a:r>
          </a:p>
        </p:txBody>
      </p:sp>
      <p:sp>
        <p:nvSpPr>
          <p:cNvPr id="13" name="CaixaDeTexto 5"/>
          <p:cNvSpPr txBox="1"/>
          <p:nvPr/>
        </p:nvSpPr>
        <p:spPr>
          <a:xfrm>
            <a:off x="7533" y="6523613"/>
            <a:ext cx="498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353 entrevistas (6% dos entrevistados citaram ‘outros’)</a:t>
            </a:r>
          </a:p>
        </p:txBody>
      </p:sp>
      <p:sp>
        <p:nvSpPr>
          <p:cNvPr id="15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954303"/>
              </p:ext>
            </p:extLst>
          </p:nvPr>
        </p:nvGraphicFramePr>
        <p:xfrm>
          <a:off x="2791327" y="2102435"/>
          <a:ext cx="703847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47</a:t>
            </a:fld>
            <a:endParaRPr/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4068660" y="1491118"/>
            <a:ext cx="6980339" cy="60274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influenciou a decisão de abrir um negócio? 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360000" y="1260000"/>
            <a:ext cx="2611800" cy="482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para aqueles que após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passaram a empreender, o papel e a importância do seminário na decisão é reconhecido por mais de 3 em cada 4 (76%) desses participantes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(P16)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531565"/>
              </p:ext>
            </p:extLst>
          </p:nvPr>
        </p:nvGraphicFramePr>
        <p:xfrm>
          <a:off x="6845062" y="1939419"/>
          <a:ext cx="4657725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7872559" y="3460942"/>
            <a:ext cx="1080000" cy="476726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2015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3607066" y="1852375"/>
            <a:ext cx="4657725" cy="3638550"/>
            <a:chOff x="3607066" y="1852375"/>
            <a:chExt cx="4657725" cy="3638550"/>
          </a:xfrm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4668202" y="3425543"/>
              <a:ext cx="1080000" cy="476726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8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2014</a:t>
              </a:r>
            </a:p>
          </p:txBody>
        </p:sp>
        <p:graphicFrame>
          <p:nvGraphicFramePr>
            <p:cNvPr id="14" name="Gráfico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7833596"/>
                </p:ext>
              </p:extLst>
            </p:nvPr>
          </p:nvGraphicFramePr>
          <p:xfrm>
            <a:off x="3607066" y="1852375"/>
            <a:ext cx="4657725" cy="3638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02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7" grpId="0">
        <p:bldAsOne/>
      </p:bldGraphic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48</a:t>
            </a:fld>
            <a:endParaRPr/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6971492" y="1491118"/>
            <a:ext cx="4077507" cy="8619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participar do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mudou a escolha quanto ao ramo de negócio que pretendia abrir?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360000" y="1260000"/>
            <a:ext cx="547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contudo, a influência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com relação à escolha do ramo de negócio para empreenderem se restringiu a menos de 1 em cada 5 casos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(P17)</a:t>
            </a:r>
          </a:p>
        </p:txBody>
      </p:sp>
      <p:graphicFrame>
        <p:nvGraphicFramePr>
          <p:cNvPr id="30" name="Gráfico 29"/>
          <p:cNvGraphicFramePr>
            <a:graphicFrameLocks/>
          </p:cNvGraphicFramePr>
          <p:nvPr/>
        </p:nvGraphicFramePr>
        <p:xfrm>
          <a:off x="6618517" y="1994598"/>
          <a:ext cx="478345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Agrupar 11"/>
          <p:cNvGrpSpPr/>
          <p:nvPr/>
        </p:nvGrpSpPr>
        <p:grpSpPr>
          <a:xfrm>
            <a:off x="5461405" y="4014530"/>
            <a:ext cx="1092496" cy="2345525"/>
            <a:chOff x="9411920" y="4372894"/>
            <a:chExt cx="1092496" cy="2345525"/>
          </a:xfrm>
        </p:grpSpPr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9424416" y="6173589"/>
              <a:ext cx="1080000" cy="5448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3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2014</a:t>
              </a: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9411920" y="4372894"/>
              <a:ext cx="1080000" cy="5448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3200" b="1" dirty="0">
                  <a:solidFill>
                    <a:srgbClr val="002060"/>
                  </a:solidFill>
                  <a:latin typeface="Arial Narrow" pitchFamily="34" charset="0"/>
                </a:rPr>
                <a:t>21</a:t>
              </a:r>
              <a:r>
                <a: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%</a:t>
              </a:r>
              <a:endParaRPr kumimoji="0" lang="pt-BR" altLang="pt-BR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20" name="Agrupar 19"/>
            <p:cNvGrpSpPr/>
            <p:nvPr/>
          </p:nvGrpSpPr>
          <p:grpSpPr>
            <a:xfrm rot="10800000">
              <a:off x="9951920" y="5567072"/>
              <a:ext cx="72000" cy="527071"/>
              <a:chOff x="8377197" y="2376545"/>
              <a:chExt cx="72000" cy="527071"/>
            </a:xfrm>
          </p:grpSpPr>
          <p:cxnSp>
            <p:nvCxnSpPr>
              <p:cNvPr id="21" name="Conector reto 20"/>
              <p:cNvCxnSpPr/>
              <p:nvPr/>
            </p:nvCxnSpPr>
            <p:spPr>
              <a:xfrm>
                <a:off x="8413197" y="2376545"/>
                <a:ext cx="0" cy="430687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/>
              <p:cNvSpPr/>
              <p:nvPr/>
            </p:nvSpPr>
            <p:spPr>
              <a:xfrm>
                <a:off x="8377197" y="2831616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743830" y="4014530"/>
            <a:ext cx="1080000" cy="5448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200" b="1" dirty="0">
                <a:solidFill>
                  <a:srgbClr val="002060"/>
                </a:solidFill>
                <a:latin typeface="Arial Narrow" pitchFamily="34" charset="0"/>
              </a:rPr>
              <a:t>18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%</a:t>
            </a:r>
            <a:endParaRPr kumimoji="0" lang="pt-BR" alt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3780710" y="5196516"/>
            <a:ext cx="1080000" cy="1126963"/>
            <a:chOff x="7607300" y="5128160"/>
            <a:chExt cx="1080000" cy="1126963"/>
          </a:xfrm>
        </p:grpSpPr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607300" y="5710293"/>
              <a:ext cx="1080000" cy="5448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32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2015</a:t>
              </a:r>
            </a:p>
          </p:txBody>
        </p:sp>
        <p:grpSp>
          <p:nvGrpSpPr>
            <p:cNvPr id="26" name="Agrupar 25"/>
            <p:cNvGrpSpPr/>
            <p:nvPr/>
          </p:nvGrpSpPr>
          <p:grpSpPr>
            <a:xfrm rot="10800000">
              <a:off x="8110420" y="5128160"/>
              <a:ext cx="72000" cy="502687"/>
              <a:chOff x="8377197" y="2839841"/>
              <a:chExt cx="72000" cy="502687"/>
            </a:xfrm>
          </p:grpSpPr>
          <p:cxnSp>
            <p:nvCxnSpPr>
              <p:cNvPr id="27" name="Conector reto 26"/>
              <p:cNvCxnSpPr/>
              <p:nvPr/>
            </p:nvCxnSpPr>
            <p:spPr>
              <a:xfrm>
                <a:off x="8413197" y="2839841"/>
                <a:ext cx="0" cy="430687"/>
              </a:xfrm>
              <a:prstGeom prst="lin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ipse 27"/>
              <p:cNvSpPr/>
              <p:nvPr/>
            </p:nvSpPr>
            <p:spPr>
              <a:xfrm>
                <a:off x="8377197" y="3270528"/>
                <a:ext cx="72000" cy="72000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</p:grp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952442" y="3007641"/>
            <a:ext cx="1080000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400" b="1" dirty="0">
                <a:solidFill>
                  <a:srgbClr val="002060"/>
                </a:solidFill>
                <a:latin typeface="Arial Narrow" pitchFamily="34" charset="0"/>
              </a:rPr>
              <a:t>18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%</a:t>
            </a:r>
            <a:endParaRPr kumimoji="0" lang="pt-BR" altLang="pt-B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6851904" y="2353056"/>
            <a:ext cx="4352544" cy="2926080"/>
          </a:xfrm>
          <a:custGeom>
            <a:avLst/>
            <a:gdLst>
              <a:gd name="connsiteX0" fmla="*/ 792480 w 4352544"/>
              <a:gd name="connsiteY0" fmla="*/ 121920 h 2926080"/>
              <a:gd name="connsiteX1" fmla="*/ 1243584 w 4352544"/>
              <a:gd name="connsiteY1" fmla="*/ 950976 h 2926080"/>
              <a:gd name="connsiteX2" fmla="*/ 890016 w 4352544"/>
              <a:gd name="connsiteY2" fmla="*/ 1365504 h 2926080"/>
              <a:gd name="connsiteX3" fmla="*/ 0 w 4352544"/>
              <a:gd name="connsiteY3" fmla="*/ 1365504 h 2926080"/>
              <a:gd name="connsiteX4" fmla="*/ 353568 w 4352544"/>
              <a:gd name="connsiteY4" fmla="*/ 2487168 h 2926080"/>
              <a:gd name="connsiteX5" fmla="*/ 1328928 w 4352544"/>
              <a:gd name="connsiteY5" fmla="*/ 2926080 h 2926080"/>
              <a:gd name="connsiteX6" fmla="*/ 2462784 w 4352544"/>
              <a:gd name="connsiteY6" fmla="*/ 2523744 h 2926080"/>
              <a:gd name="connsiteX7" fmla="*/ 2621280 w 4352544"/>
              <a:gd name="connsiteY7" fmla="*/ 2499360 h 2926080"/>
              <a:gd name="connsiteX8" fmla="*/ 2645664 w 4352544"/>
              <a:gd name="connsiteY8" fmla="*/ 2487168 h 2926080"/>
              <a:gd name="connsiteX9" fmla="*/ 3486912 w 4352544"/>
              <a:gd name="connsiteY9" fmla="*/ 2243328 h 2926080"/>
              <a:gd name="connsiteX10" fmla="*/ 3633216 w 4352544"/>
              <a:gd name="connsiteY10" fmla="*/ 2218944 h 2926080"/>
              <a:gd name="connsiteX11" fmla="*/ 4352544 w 4352544"/>
              <a:gd name="connsiteY11" fmla="*/ 2145792 h 2926080"/>
              <a:gd name="connsiteX12" fmla="*/ 4108704 w 4352544"/>
              <a:gd name="connsiteY12" fmla="*/ 1572768 h 2926080"/>
              <a:gd name="connsiteX13" fmla="*/ 3499104 w 4352544"/>
              <a:gd name="connsiteY13" fmla="*/ 1560576 h 2926080"/>
              <a:gd name="connsiteX14" fmla="*/ 2901696 w 4352544"/>
              <a:gd name="connsiteY14" fmla="*/ 1572768 h 2926080"/>
              <a:gd name="connsiteX15" fmla="*/ 2414016 w 4352544"/>
              <a:gd name="connsiteY15" fmla="*/ 646176 h 2926080"/>
              <a:gd name="connsiteX16" fmla="*/ 2353056 w 4352544"/>
              <a:gd name="connsiteY16" fmla="*/ 536448 h 2926080"/>
              <a:gd name="connsiteX17" fmla="*/ 1999488 w 4352544"/>
              <a:gd name="connsiteY17" fmla="*/ 0 h 2926080"/>
              <a:gd name="connsiteX18" fmla="*/ 792480 w 4352544"/>
              <a:gd name="connsiteY18" fmla="*/ 12192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52544" h="2926080">
                <a:moveTo>
                  <a:pt x="792480" y="121920"/>
                </a:moveTo>
                <a:lnTo>
                  <a:pt x="1243584" y="950976"/>
                </a:lnTo>
                <a:lnTo>
                  <a:pt x="890016" y="1365504"/>
                </a:lnTo>
                <a:lnTo>
                  <a:pt x="0" y="1365504"/>
                </a:lnTo>
                <a:lnTo>
                  <a:pt x="353568" y="2487168"/>
                </a:lnTo>
                <a:lnTo>
                  <a:pt x="1328928" y="2926080"/>
                </a:lnTo>
                <a:lnTo>
                  <a:pt x="2462784" y="2523744"/>
                </a:lnTo>
                <a:cubicBezTo>
                  <a:pt x="2544296" y="2515593"/>
                  <a:pt x="2562696" y="2522794"/>
                  <a:pt x="2621280" y="2499360"/>
                </a:cubicBezTo>
                <a:cubicBezTo>
                  <a:pt x="2629717" y="2495985"/>
                  <a:pt x="2637536" y="2491232"/>
                  <a:pt x="2645664" y="2487168"/>
                </a:cubicBezTo>
                <a:lnTo>
                  <a:pt x="3486912" y="2243328"/>
                </a:lnTo>
                <a:lnTo>
                  <a:pt x="3633216" y="2218944"/>
                </a:lnTo>
                <a:lnTo>
                  <a:pt x="4352544" y="2145792"/>
                </a:lnTo>
                <a:lnTo>
                  <a:pt x="4108704" y="1572768"/>
                </a:lnTo>
                <a:cubicBezTo>
                  <a:pt x="3564137" y="1559802"/>
                  <a:pt x="3767376" y="1560576"/>
                  <a:pt x="3499104" y="1560576"/>
                </a:cubicBezTo>
                <a:lnTo>
                  <a:pt x="2901696" y="1572768"/>
                </a:lnTo>
                <a:lnTo>
                  <a:pt x="2414016" y="646176"/>
                </a:lnTo>
                <a:lnTo>
                  <a:pt x="2353056" y="536448"/>
                </a:lnTo>
                <a:lnTo>
                  <a:pt x="1999488" y="0"/>
                </a:lnTo>
                <a:lnTo>
                  <a:pt x="792480" y="12192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9189" t="15021" r="41224" b="18995"/>
          <a:stretch/>
        </p:blipFill>
        <p:spPr>
          <a:xfrm>
            <a:off x="3529217" y="3530002"/>
            <a:ext cx="1509223" cy="1513885"/>
          </a:xfrm>
          <a:prstGeom prst="ellipse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4"/>
          <a:srcRect l="8834" t="13060" r="39820" b="17260"/>
          <a:stretch/>
        </p:blipFill>
        <p:spPr>
          <a:xfrm>
            <a:off x="5275481" y="3505047"/>
            <a:ext cx="1523845" cy="1564168"/>
          </a:xfrm>
          <a:prstGeom prst="ellipse">
            <a:avLst/>
          </a:prstGeom>
        </p:spPr>
      </p:pic>
      <p:sp>
        <p:nvSpPr>
          <p:cNvPr id="31" name="Retângulo de cantos arredondados 34"/>
          <p:cNvSpPr/>
          <p:nvPr/>
        </p:nvSpPr>
        <p:spPr>
          <a:xfrm rot="20821439">
            <a:off x="1091048" y="3455260"/>
            <a:ext cx="2386212" cy="192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ter participado do EMPRETEC mudou a escolha quanto ao ramo de negócio que pretendia abrir</a:t>
            </a:r>
          </a:p>
        </p:txBody>
      </p:sp>
    </p:spTree>
    <p:extLst>
      <p:ext uri="{BB962C8B-B14F-4D97-AF65-F5344CB8AC3E}">
        <p14:creationId xmlns:p14="http://schemas.microsoft.com/office/powerpoint/2010/main" val="15129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26315 0.157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Graphic spid="30" grpId="0">
        <p:bldAsOne/>
      </p:bldGraphic>
      <p:bldGraphic spid="30" grpId="1">
        <p:bldAsOne/>
      </p:bldGraphic>
      <p:bldP spid="23" grpId="0"/>
      <p:bldP spid="29" grpId="0"/>
      <p:bldP spid="29" grpId="1"/>
      <p:bldP spid="29" grpId="2"/>
      <p:bldP spid="4" grpId="0" animBg="1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49</a:t>
            </a:fld>
            <a:endParaRPr/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5218176" y="1491118"/>
            <a:ext cx="5830823" cy="47179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excluindo os sócios, pessoas que trabalham na empresa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360000" y="1260000"/>
            <a:ext cx="3748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os empregos gerados por essas novas empresas (criadas após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) é um fato relevante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tanto que mais de 1 em cada 2 delas estão funcionando com  mais de 2 funcionários, sem considerar os próprios sócios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(P19)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912860" y="2068532"/>
            <a:ext cx="3279395" cy="892552"/>
            <a:chOff x="7912860" y="2068532"/>
            <a:chExt cx="3279395" cy="892552"/>
          </a:xfrm>
        </p:grpSpPr>
        <p:sp>
          <p:nvSpPr>
            <p:cNvPr id="32" name="Chave esquerda 15"/>
            <p:cNvSpPr/>
            <p:nvPr/>
          </p:nvSpPr>
          <p:spPr>
            <a:xfrm rot="5400000">
              <a:off x="9456031" y="1224860"/>
              <a:ext cx="193053" cy="3279395"/>
            </a:xfrm>
            <a:prstGeom prst="leftBrac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" name="CaixaDeTexto 17"/>
            <p:cNvSpPr txBox="1">
              <a:spLocks noChangeArrowheads="1"/>
            </p:cNvSpPr>
            <p:nvPr/>
          </p:nvSpPr>
          <p:spPr bwMode="auto">
            <a:xfrm>
              <a:off x="8932097" y="2068532"/>
              <a:ext cx="12409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t-BR" sz="2800" b="1" dirty="0">
                  <a:solidFill>
                    <a:schemeClr val="accent1"/>
                  </a:solidFill>
                </a:rPr>
                <a:t>~51%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4852416" y="2591752"/>
            <a:ext cx="6896671" cy="4266248"/>
            <a:chOff x="4852416" y="2591752"/>
            <a:chExt cx="6896671" cy="4266248"/>
          </a:xfrm>
        </p:grpSpPr>
        <p:graphicFrame>
          <p:nvGraphicFramePr>
            <p:cNvPr id="31" name="Gráfico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023533"/>
                </p:ext>
              </p:extLst>
            </p:nvPr>
          </p:nvGraphicFramePr>
          <p:xfrm>
            <a:off x="4852416" y="2591752"/>
            <a:ext cx="6896671" cy="4266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Retângulo 2"/>
            <p:cNvSpPr/>
            <p:nvPr/>
          </p:nvSpPr>
          <p:spPr>
            <a:xfrm>
              <a:off x="6184900" y="5981700"/>
              <a:ext cx="177800" cy="292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Forma Livre 5"/>
          <p:cNvSpPr/>
          <p:nvPr/>
        </p:nvSpPr>
        <p:spPr>
          <a:xfrm>
            <a:off x="368300" y="1282700"/>
            <a:ext cx="4216400" cy="1663700"/>
          </a:xfrm>
          <a:custGeom>
            <a:avLst/>
            <a:gdLst>
              <a:gd name="connsiteX0" fmla="*/ 0 w 4216400"/>
              <a:gd name="connsiteY0" fmla="*/ 63500 h 1663700"/>
              <a:gd name="connsiteX1" fmla="*/ 279400 w 4216400"/>
              <a:gd name="connsiteY1" fmla="*/ 1435100 h 1663700"/>
              <a:gd name="connsiteX2" fmla="*/ 3606800 w 4216400"/>
              <a:gd name="connsiteY2" fmla="*/ 1663700 h 1663700"/>
              <a:gd name="connsiteX3" fmla="*/ 4038600 w 4216400"/>
              <a:gd name="connsiteY3" fmla="*/ 863600 h 1663700"/>
              <a:gd name="connsiteX4" fmla="*/ 4114800 w 4216400"/>
              <a:gd name="connsiteY4" fmla="*/ 723900 h 1663700"/>
              <a:gd name="connsiteX5" fmla="*/ 4216400 w 4216400"/>
              <a:gd name="connsiteY5" fmla="*/ 76200 h 1663700"/>
              <a:gd name="connsiteX6" fmla="*/ 3213100 w 4216400"/>
              <a:gd name="connsiteY6" fmla="*/ 38100 h 1663700"/>
              <a:gd name="connsiteX7" fmla="*/ 3086100 w 4216400"/>
              <a:gd name="connsiteY7" fmla="*/ 25400 h 1663700"/>
              <a:gd name="connsiteX8" fmla="*/ 1968500 w 4216400"/>
              <a:gd name="connsiteY8" fmla="*/ 0 h 1663700"/>
              <a:gd name="connsiteX9" fmla="*/ 939800 w 4216400"/>
              <a:gd name="connsiteY9" fmla="*/ 12700 h 1663700"/>
              <a:gd name="connsiteX10" fmla="*/ 292100 w 4216400"/>
              <a:gd name="connsiteY10" fmla="*/ 38100 h 1663700"/>
              <a:gd name="connsiteX11" fmla="*/ 0 w 4216400"/>
              <a:gd name="connsiteY11" fmla="*/ 635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6400" h="1663700">
                <a:moveTo>
                  <a:pt x="0" y="63500"/>
                </a:moveTo>
                <a:lnTo>
                  <a:pt x="279400" y="1435100"/>
                </a:lnTo>
                <a:lnTo>
                  <a:pt x="3606800" y="1663700"/>
                </a:lnTo>
                <a:lnTo>
                  <a:pt x="4038600" y="863600"/>
                </a:lnTo>
                <a:lnTo>
                  <a:pt x="4114800" y="723900"/>
                </a:lnTo>
                <a:lnTo>
                  <a:pt x="4216400" y="76200"/>
                </a:lnTo>
                <a:lnTo>
                  <a:pt x="3213100" y="38100"/>
                </a:lnTo>
                <a:cubicBezTo>
                  <a:pt x="3170767" y="33867"/>
                  <a:pt x="3128635" y="26295"/>
                  <a:pt x="3086100" y="25400"/>
                </a:cubicBezTo>
                <a:cubicBezTo>
                  <a:pt x="1960709" y="1708"/>
                  <a:pt x="2349201" y="126900"/>
                  <a:pt x="1968500" y="0"/>
                </a:cubicBezTo>
                <a:cubicBezTo>
                  <a:pt x="1516381" y="34778"/>
                  <a:pt x="1858596" y="12700"/>
                  <a:pt x="939800" y="12700"/>
                </a:cubicBezTo>
                <a:lnTo>
                  <a:pt x="292100" y="38100"/>
                </a:lnTo>
                <a:lnTo>
                  <a:pt x="0" y="635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4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" name="CaixaDeTexto 19"/>
          <p:cNvSpPr txBox="1"/>
          <p:nvPr/>
        </p:nvSpPr>
        <p:spPr>
          <a:xfrm>
            <a:off x="263352" y="129406"/>
            <a:ext cx="11888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segmentação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04" y="764704"/>
            <a:ext cx="54324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0" t="28603" r="25196" b="22739"/>
          <a:stretch/>
        </p:blipFill>
        <p:spPr bwMode="auto">
          <a:xfrm>
            <a:off x="7544949" y="2272242"/>
            <a:ext cx="276769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68780" r="32714"/>
          <a:stretch/>
        </p:blipFill>
        <p:spPr bwMode="auto">
          <a:xfrm>
            <a:off x="8368431" y="4423047"/>
            <a:ext cx="1512168" cy="166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7" t="16577" b="37469"/>
          <a:stretch/>
        </p:blipFill>
        <p:spPr bwMode="auto">
          <a:xfrm>
            <a:off x="9445749" y="1640432"/>
            <a:ext cx="219487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5" t="45421" r="9154" b="22141"/>
          <a:stretch/>
        </p:blipFill>
        <p:spPr bwMode="auto">
          <a:xfrm>
            <a:off x="8904312" y="3186522"/>
            <a:ext cx="2232248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7" b="51496"/>
          <a:stretch/>
        </p:blipFill>
        <p:spPr bwMode="auto">
          <a:xfrm>
            <a:off x="6208204" y="754638"/>
            <a:ext cx="3960440" cy="258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381369" y="1906025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AM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381369" y="2197349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AP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381369" y="1592059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AL</a:t>
            </a: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381369" y="1289551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AC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381369" y="2832988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CE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381369" y="3124312"/>
            <a:ext cx="792000" cy="241552"/>
          </a:xfrm>
          <a:prstGeom prst="roundRect">
            <a:avLst/>
          </a:prstGeom>
          <a:solidFill>
            <a:srgbClr val="FFFF29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DF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381369" y="2519021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BA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2353368" y="1906043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81</a:t>
            </a: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2353368" y="2220010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48</a:t>
            </a: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2353368" y="1592077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45</a:t>
            </a: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2353368" y="1289551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92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2353368" y="2833006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2353368" y="3146960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160</a:t>
            </a: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2353368" y="2519039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170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381369" y="4079181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MA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381369" y="4370505"/>
            <a:ext cx="792000" cy="2415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MG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381369" y="3765215"/>
            <a:ext cx="792000" cy="241552"/>
          </a:xfrm>
          <a:prstGeom prst="roundRect">
            <a:avLst/>
          </a:prstGeom>
          <a:solidFill>
            <a:srgbClr val="FFFF29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GO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381369" y="3462707"/>
            <a:ext cx="792000" cy="2415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ES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381369" y="5006144"/>
            <a:ext cx="792000" cy="241552"/>
          </a:xfrm>
          <a:prstGeom prst="roundRect">
            <a:avLst/>
          </a:prstGeom>
          <a:solidFill>
            <a:srgbClr val="FFFF29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MT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381369" y="5297468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PA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381369" y="4692177"/>
            <a:ext cx="792000" cy="241552"/>
          </a:xfrm>
          <a:prstGeom prst="roundRect">
            <a:avLst/>
          </a:prstGeom>
          <a:solidFill>
            <a:srgbClr val="FFFF29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MS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353368" y="4079199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120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353368" y="4393166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194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353368" y="3765233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160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353368" y="3462707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160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2353368" y="4999565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2353368" y="5302879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143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353368" y="4692195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110</a:t>
            </a: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2353368" y="1906043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137</a:t>
            </a:r>
          </a:p>
        </p:txBody>
      </p:sp>
      <p:sp>
        <p:nvSpPr>
          <p:cNvPr id="74" name="Rectangle 12"/>
          <p:cNvSpPr>
            <a:spLocks noChangeArrowheads="1"/>
          </p:cNvSpPr>
          <p:nvPr/>
        </p:nvSpPr>
        <p:spPr bwMode="auto">
          <a:xfrm>
            <a:off x="2353368" y="1592077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81</a:t>
            </a: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2353368" y="1289551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3553217" y="1906025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PI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3553217" y="2197349"/>
            <a:ext cx="792000" cy="241552"/>
          </a:xfrm>
          <a:prstGeom prst="roundRect">
            <a:avLst/>
          </a:prstGeom>
          <a:solidFill>
            <a:schemeClr val="accent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PR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3553217" y="1592059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PE</a:t>
            </a: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auto">
          <a:xfrm>
            <a:off x="3553217" y="1289551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PB</a:t>
            </a:r>
          </a:p>
        </p:txBody>
      </p:sp>
      <p:sp>
        <p:nvSpPr>
          <p:cNvPr id="114" name="Rectangle 7"/>
          <p:cNvSpPr>
            <a:spLocks noChangeArrowheads="1"/>
          </p:cNvSpPr>
          <p:nvPr/>
        </p:nvSpPr>
        <p:spPr bwMode="auto">
          <a:xfrm>
            <a:off x="3553217" y="2832988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RN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auto">
          <a:xfrm>
            <a:off x="3553217" y="3124312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RO</a:t>
            </a:r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3553217" y="2519021"/>
            <a:ext cx="792000" cy="2415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RJ</a:t>
            </a:r>
          </a:p>
        </p:txBody>
      </p:sp>
      <p:sp>
        <p:nvSpPr>
          <p:cNvPr id="117" name="Rectangle 12"/>
          <p:cNvSpPr>
            <a:spLocks noChangeArrowheads="1"/>
          </p:cNvSpPr>
          <p:nvPr/>
        </p:nvSpPr>
        <p:spPr bwMode="auto">
          <a:xfrm>
            <a:off x="4525217" y="1906043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81</a:t>
            </a:r>
          </a:p>
        </p:txBody>
      </p:sp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4525217" y="2220010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180</a:t>
            </a:r>
          </a:p>
        </p:txBody>
      </p:sp>
      <p:sp>
        <p:nvSpPr>
          <p:cNvPr id="119" name="Rectangle 12"/>
          <p:cNvSpPr>
            <a:spLocks noChangeArrowheads="1"/>
          </p:cNvSpPr>
          <p:nvPr/>
        </p:nvSpPr>
        <p:spPr bwMode="auto">
          <a:xfrm>
            <a:off x="4525217" y="1592077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20" name="Rectangle 12"/>
          <p:cNvSpPr>
            <a:spLocks noChangeArrowheads="1"/>
          </p:cNvSpPr>
          <p:nvPr/>
        </p:nvSpPr>
        <p:spPr bwMode="auto">
          <a:xfrm>
            <a:off x="4525217" y="1289551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21" name="Rectangle 12"/>
          <p:cNvSpPr>
            <a:spLocks noChangeArrowheads="1"/>
          </p:cNvSpPr>
          <p:nvPr/>
        </p:nvSpPr>
        <p:spPr bwMode="auto">
          <a:xfrm>
            <a:off x="4525217" y="2833006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130</a:t>
            </a:r>
          </a:p>
        </p:txBody>
      </p:sp>
      <p:sp>
        <p:nvSpPr>
          <p:cNvPr id="122" name="Rectangle 12"/>
          <p:cNvSpPr>
            <a:spLocks noChangeArrowheads="1"/>
          </p:cNvSpPr>
          <p:nvPr/>
        </p:nvSpPr>
        <p:spPr bwMode="auto">
          <a:xfrm>
            <a:off x="4525217" y="3146960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23" name="Rectangle 12"/>
          <p:cNvSpPr>
            <a:spLocks noChangeArrowheads="1"/>
          </p:cNvSpPr>
          <p:nvPr/>
        </p:nvSpPr>
        <p:spPr bwMode="auto">
          <a:xfrm>
            <a:off x="4525217" y="2519039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185</a:t>
            </a: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auto">
          <a:xfrm>
            <a:off x="3553217" y="4079181"/>
            <a:ext cx="792000" cy="241552"/>
          </a:xfrm>
          <a:prstGeom prst="roundRect">
            <a:avLst/>
          </a:prstGeom>
          <a:solidFill>
            <a:schemeClr val="accent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SC</a:t>
            </a:r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auto">
          <a:xfrm>
            <a:off x="3553217" y="4370505"/>
            <a:ext cx="792000" cy="241552"/>
          </a:xfrm>
          <a:prstGeom prst="roundRect">
            <a:avLst/>
          </a:prstGeom>
          <a:solidFill>
            <a:schemeClr val="accent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SE</a:t>
            </a:r>
          </a:p>
        </p:txBody>
      </p:sp>
      <p:sp>
        <p:nvSpPr>
          <p:cNvPr id="126" name="Rectangle 7"/>
          <p:cNvSpPr>
            <a:spLocks noChangeArrowheads="1"/>
          </p:cNvSpPr>
          <p:nvPr/>
        </p:nvSpPr>
        <p:spPr bwMode="auto">
          <a:xfrm>
            <a:off x="3553217" y="3765215"/>
            <a:ext cx="792000" cy="241552"/>
          </a:xfrm>
          <a:prstGeom prst="roundRect">
            <a:avLst/>
          </a:prstGeom>
          <a:solidFill>
            <a:schemeClr val="accent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RS</a:t>
            </a: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3553217" y="3462707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RR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553217" y="5006144"/>
            <a:ext cx="792000" cy="241552"/>
          </a:xfrm>
          <a:prstGeom prst="roundRect">
            <a:avLst/>
          </a:prstGeom>
          <a:solidFill>
            <a:schemeClr val="bg1">
              <a:lumMod val="6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TO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3553217" y="4692177"/>
            <a:ext cx="792000" cy="2415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SP</a:t>
            </a:r>
          </a:p>
        </p:txBody>
      </p:sp>
      <p:sp>
        <p:nvSpPr>
          <p:cNvPr id="131" name="Rectangle 12"/>
          <p:cNvSpPr>
            <a:spLocks noChangeArrowheads="1"/>
          </p:cNvSpPr>
          <p:nvPr/>
        </p:nvSpPr>
        <p:spPr bwMode="auto">
          <a:xfrm>
            <a:off x="4525217" y="4079199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185</a:t>
            </a:r>
          </a:p>
        </p:txBody>
      </p:sp>
      <p:sp>
        <p:nvSpPr>
          <p:cNvPr id="132" name="Rectangle 12"/>
          <p:cNvSpPr>
            <a:spLocks noChangeArrowheads="1"/>
          </p:cNvSpPr>
          <p:nvPr/>
        </p:nvSpPr>
        <p:spPr bwMode="auto">
          <a:xfrm>
            <a:off x="4525217" y="4393166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133</a:t>
            </a:r>
          </a:p>
        </p:txBody>
      </p:sp>
      <p:sp>
        <p:nvSpPr>
          <p:cNvPr id="133" name="Rectangle 12"/>
          <p:cNvSpPr>
            <a:spLocks noChangeArrowheads="1"/>
          </p:cNvSpPr>
          <p:nvPr/>
        </p:nvSpPr>
        <p:spPr bwMode="auto">
          <a:xfrm>
            <a:off x="4525217" y="3765233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186</a:t>
            </a:r>
          </a:p>
        </p:txBody>
      </p:sp>
      <p:sp>
        <p:nvSpPr>
          <p:cNvPr id="134" name="Rectangle 12"/>
          <p:cNvSpPr>
            <a:spLocks noChangeArrowheads="1"/>
          </p:cNvSpPr>
          <p:nvPr/>
        </p:nvSpPr>
        <p:spPr bwMode="auto">
          <a:xfrm>
            <a:off x="4525217" y="3462707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4525217" y="4999565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4525217" y="4692195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200</a:t>
            </a:r>
          </a:p>
        </p:txBody>
      </p:sp>
      <p:sp>
        <p:nvSpPr>
          <p:cNvPr id="138" name="Rectangle 12"/>
          <p:cNvSpPr>
            <a:spLocks noChangeArrowheads="1"/>
          </p:cNvSpPr>
          <p:nvPr/>
        </p:nvSpPr>
        <p:spPr bwMode="auto">
          <a:xfrm>
            <a:off x="4525217" y="1906043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102</a:t>
            </a:r>
          </a:p>
        </p:txBody>
      </p:sp>
      <p:sp>
        <p:nvSpPr>
          <p:cNvPr id="139" name="Rectangle 12"/>
          <p:cNvSpPr>
            <a:spLocks noChangeArrowheads="1"/>
          </p:cNvSpPr>
          <p:nvPr/>
        </p:nvSpPr>
        <p:spPr bwMode="auto">
          <a:xfrm>
            <a:off x="4525217" y="1592077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160</a:t>
            </a:r>
          </a:p>
        </p:txBody>
      </p:sp>
      <p:sp>
        <p:nvSpPr>
          <p:cNvPr id="140" name="Rectangle 12"/>
          <p:cNvSpPr>
            <a:spLocks noChangeArrowheads="1"/>
          </p:cNvSpPr>
          <p:nvPr/>
        </p:nvSpPr>
        <p:spPr bwMode="auto">
          <a:xfrm>
            <a:off x="4525217" y="1289551"/>
            <a:ext cx="720000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6813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50</a:t>
            </a:fld>
            <a:endParaRPr/>
          </a:p>
        </p:txBody>
      </p:sp>
      <p:sp>
        <p:nvSpPr>
          <p:cNvPr id="1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0" name="Retângulo de cantos arredondados 34"/>
          <p:cNvSpPr/>
          <p:nvPr/>
        </p:nvSpPr>
        <p:spPr>
          <a:xfrm>
            <a:off x="4803648" y="1491118"/>
            <a:ext cx="6245351" cy="47179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onde o </a:t>
            </a:r>
            <a:r>
              <a:rPr lang="pt-BR" dirty="0" err="1">
                <a:solidFill>
                  <a:schemeClr val="bg1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schemeClr val="bg1"/>
                </a:solidFill>
                <a:latin typeface="Arial Narrow" panose="020B0606020202030204" pitchFamily="34" charset="0"/>
              </a:rPr>
              <a:t> contribuiu para a nova empresa 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360000" y="1260000"/>
            <a:ext cx="3748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os aspectos nos quais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teria contribuído para essas novas empresas são vários, com destaque principalmente para o ‘planejamento’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(P20)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898031"/>
              </p:ext>
            </p:extLst>
          </p:nvPr>
        </p:nvGraphicFramePr>
        <p:xfrm>
          <a:off x="4408610" y="2204007"/>
          <a:ext cx="7035425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18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956654" y="3748818"/>
            <a:ext cx="2964057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7122353" y="2861256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6922076" y="1961256"/>
            <a:ext cx="2374900" cy="9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/>
            <a:r>
              <a:rPr lang="pt-BR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bloco D</a:t>
            </a:r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3326844" y="4005306"/>
            <a:ext cx="21796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51</a:t>
            </a:fld>
            <a:endParaRPr lang="pt-BR"/>
          </a:p>
        </p:txBody>
      </p:sp>
      <p:sp>
        <p:nvSpPr>
          <p:cNvPr id="3" name="Retângulo de cantos arredondados 2">
            <a:hlinkClick r:id="" action="ppaction://noaction" highlightClick="1"/>
          </p:cNvPr>
          <p:cNvSpPr/>
          <p:nvPr/>
        </p:nvSpPr>
        <p:spPr>
          <a:xfrm>
            <a:off x="2860109" y="3314026"/>
            <a:ext cx="2179638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2479720" y="2667395"/>
            <a:ext cx="2374900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3040737" y="1957804"/>
            <a:ext cx="25352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10" name="Elipse 9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1" name="Imagem 18" descr="layout sebrae.jpg"/>
          <p:cNvPicPr>
            <a:picLocks noChangeAspect="1"/>
          </p:cNvPicPr>
          <p:nvPr/>
        </p:nvPicPr>
        <p:blipFill>
          <a:blip r:embed="rId5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14" name="CaixaDeTexto 5"/>
          <p:cNvSpPr txBox="1"/>
          <p:nvPr/>
        </p:nvSpPr>
        <p:spPr>
          <a:xfrm>
            <a:off x="2710801" y="5046815"/>
            <a:ext cx="8316035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600" b="1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entrevistados que eram empresários e continuaram empresários após o curso (1.820 entrevistas)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45" y="-1110878"/>
            <a:ext cx="2355169" cy="33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1424592" y="6464652"/>
            <a:ext cx="767408" cy="365125"/>
          </a:xfrm>
        </p:spPr>
        <p:txBody>
          <a:bodyPr/>
          <a:lstStyle/>
          <a:p>
            <a:fld id="{089BE57A-14EC-455D-8A2F-5440F4E4629B}" type="slidenum">
              <a:rPr lang="pt-BR" smtClean="0"/>
              <a:pPr/>
              <a:t>52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P21 A empresa existe há quantos anos?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2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1.818 entrevistas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257685"/>
              </p:ext>
            </p:extLst>
          </p:nvPr>
        </p:nvGraphicFramePr>
        <p:xfrm>
          <a:off x="928657" y="2308691"/>
          <a:ext cx="484650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0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1424592" y="6464652"/>
            <a:ext cx="767408" cy="365125"/>
          </a:xfrm>
        </p:spPr>
        <p:txBody>
          <a:bodyPr/>
          <a:lstStyle/>
          <a:p>
            <a:fld id="{089BE57A-14EC-455D-8A2F-5440F4E4629B}" type="slidenum">
              <a:rPr lang="pt-BR" smtClean="0"/>
              <a:pPr/>
              <a:t>53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P22 Quantos empregados o seu negócio tinha quando o(a) Sr.(a) fez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19875" y="1196752"/>
            <a:ext cx="5495925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P23 Quantos empregados o seu negócio tem hoje?</a:t>
            </a:r>
          </a:p>
        </p:txBody>
      </p:sp>
      <p:sp>
        <p:nvSpPr>
          <p:cNvPr id="12" name="CaixaDeTexto 5"/>
          <p:cNvSpPr txBox="1"/>
          <p:nvPr/>
        </p:nvSpPr>
        <p:spPr>
          <a:xfrm>
            <a:off x="64562" y="6374150"/>
            <a:ext cx="1728191" cy="33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1.820 entrevistas</a:t>
            </a:r>
          </a:p>
        </p:txBody>
      </p:sp>
      <p:sp>
        <p:nvSpPr>
          <p:cNvPr id="15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1.820 entrevistas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74998"/>
              </p:ext>
            </p:extLst>
          </p:nvPr>
        </p:nvGraphicFramePr>
        <p:xfrm>
          <a:off x="415771" y="2341616"/>
          <a:ext cx="5657850" cy="306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66260"/>
              </p:ext>
            </p:extLst>
          </p:nvPr>
        </p:nvGraphicFramePr>
        <p:xfrm>
          <a:off x="6073621" y="2309165"/>
          <a:ext cx="5657850" cy="308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rma Livre 3"/>
          <p:cNvSpPr/>
          <p:nvPr/>
        </p:nvSpPr>
        <p:spPr>
          <a:xfrm>
            <a:off x="514350" y="1196752"/>
            <a:ext cx="5683250" cy="4937348"/>
          </a:xfrm>
          <a:custGeom>
            <a:avLst/>
            <a:gdLst>
              <a:gd name="connsiteX0" fmla="*/ 0 w 5800725"/>
              <a:gd name="connsiteY0" fmla="*/ 0 h 4953000"/>
              <a:gd name="connsiteX1" fmla="*/ 57150 w 5800725"/>
              <a:gd name="connsiteY1" fmla="*/ 1381125 h 4953000"/>
              <a:gd name="connsiteX2" fmla="*/ 219075 w 5800725"/>
              <a:gd name="connsiteY2" fmla="*/ 2247900 h 4953000"/>
              <a:gd name="connsiteX3" fmla="*/ 114300 w 5800725"/>
              <a:gd name="connsiteY3" fmla="*/ 4162425 h 4953000"/>
              <a:gd name="connsiteX4" fmla="*/ 1133475 w 5800725"/>
              <a:gd name="connsiteY4" fmla="*/ 4953000 h 4953000"/>
              <a:gd name="connsiteX5" fmla="*/ 3505200 w 5800725"/>
              <a:gd name="connsiteY5" fmla="*/ 4933950 h 4953000"/>
              <a:gd name="connsiteX6" fmla="*/ 3733800 w 5800725"/>
              <a:gd name="connsiteY6" fmla="*/ 4933950 h 4953000"/>
              <a:gd name="connsiteX7" fmla="*/ 4895850 w 5800725"/>
              <a:gd name="connsiteY7" fmla="*/ 4410075 h 4953000"/>
              <a:gd name="connsiteX8" fmla="*/ 5800725 w 5800725"/>
              <a:gd name="connsiteY8" fmla="*/ 3419475 h 4953000"/>
              <a:gd name="connsiteX9" fmla="*/ 5753100 w 5800725"/>
              <a:gd name="connsiteY9" fmla="*/ 2552700 h 4953000"/>
              <a:gd name="connsiteX10" fmla="*/ 5686425 w 5800725"/>
              <a:gd name="connsiteY10" fmla="*/ 2505075 h 4953000"/>
              <a:gd name="connsiteX11" fmla="*/ 5676900 w 5800725"/>
              <a:gd name="connsiteY11" fmla="*/ 2476500 h 4953000"/>
              <a:gd name="connsiteX12" fmla="*/ 5619750 w 5800725"/>
              <a:gd name="connsiteY12" fmla="*/ 2419350 h 4953000"/>
              <a:gd name="connsiteX13" fmla="*/ 5524500 w 5800725"/>
              <a:gd name="connsiteY13" fmla="*/ 2333625 h 4953000"/>
              <a:gd name="connsiteX14" fmla="*/ 5486400 w 5800725"/>
              <a:gd name="connsiteY14" fmla="*/ 2286000 h 4953000"/>
              <a:gd name="connsiteX15" fmla="*/ 5429250 w 5800725"/>
              <a:gd name="connsiteY15" fmla="*/ 2228850 h 4953000"/>
              <a:gd name="connsiteX16" fmla="*/ 5372100 w 5800725"/>
              <a:gd name="connsiteY16" fmla="*/ 2190750 h 4953000"/>
              <a:gd name="connsiteX17" fmla="*/ 4714875 w 5800725"/>
              <a:gd name="connsiteY17" fmla="*/ 1495425 h 4953000"/>
              <a:gd name="connsiteX18" fmla="*/ 4695825 w 5800725"/>
              <a:gd name="connsiteY18" fmla="*/ 1409700 h 4953000"/>
              <a:gd name="connsiteX19" fmla="*/ 4676775 w 5800725"/>
              <a:gd name="connsiteY19" fmla="*/ 1371600 h 4953000"/>
              <a:gd name="connsiteX20" fmla="*/ 4667250 w 5800725"/>
              <a:gd name="connsiteY20" fmla="*/ 1343025 h 4953000"/>
              <a:gd name="connsiteX21" fmla="*/ 4648200 w 5800725"/>
              <a:gd name="connsiteY21" fmla="*/ 1276350 h 4953000"/>
              <a:gd name="connsiteX22" fmla="*/ 4638675 w 5800725"/>
              <a:gd name="connsiteY22" fmla="*/ 1238250 h 4953000"/>
              <a:gd name="connsiteX23" fmla="*/ 4638675 w 5800725"/>
              <a:gd name="connsiteY23" fmla="*/ 1190625 h 4953000"/>
              <a:gd name="connsiteX24" fmla="*/ 5010150 w 5800725"/>
              <a:gd name="connsiteY24" fmla="*/ 57150 h 4953000"/>
              <a:gd name="connsiteX25" fmla="*/ 0 w 5800725"/>
              <a:gd name="connsiteY2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00725" h="4953000">
                <a:moveTo>
                  <a:pt x="0" y="0"/>
                </a:moveTo>
                <a:lnTo>
                  <a:pt x="57150" y="1381125"/>
                </a:lnTo>
                <a:lnTo>
                  <a:pt x="219075" y="2247900"/>
                </a:lnTo>
                <a:lnTo>
                  <a:pt x="114300" y="4162425"/>
                </a:lnTo>
                <a:lnTo>
                  <a:pt x="1133475" y="4953000"/>
                </a:lnTo>
                <a:lnTo>
                  <a:pt x="3505200" y="4933950"/>
                </a:lnTo>
                <a:lnTo>
                  <a:pt x="3733800" y="4933950"/>
                </a:lnTo>
                <a:lnTo>
                  <a:pt x="4895850" y="4410075"/>
                </a:lnTo>
                <a:lnTo>
                  <a:pt x="5800725" y="3419475"/>
                </a:lnTo>
                <a:lnTo>
                  <a:pt x="5753100" y="2552700"/>
                </a:lnTo>
                <a:cubicBezTo>
                  <a:pt x="5730875" y="2536825"/>
                  <a:pt x="5705738" y="2524388"/>
                  <a:pt x="5686425" y="2505075"/>
                </a:cubicBezTo>
                <a:cubicBezTo>
                  <a:pt x="5679325" y="2497975"/>
                  <a:pt x="5681390" y="2485480"/>
                  <a:pt x="5676900" y="2476500"/>
                </a:cubicBezTo>
                <a:cubicBezTo>
                  <a:pt x="5649907" y="2422515"/>
                  <a:pt x="5662229" y="2433510"/>
                  <a:pt x="5619750" y="2419350"/>
                </a:cubicBezTo>
                <a:cubicBezTo>
                  <a:pt x="5574645" y="2383266"/>
                  <a:pt x="5564357" y="2377911"/>
                  <a:pt x="5524500" y="2333625"/>
                </a:cubicBezTo>
                <a:cubicBezTo>
                  <a:pt x="5510900" y="2318514"/>
                  <a:pt x="5500075" y="2301043"/>
                  <a:pt x="5486400" y="2286000"/>
                </a:cubicBezTo>
                <a:cubicBezTo>
                  <a:pt x="5468278" y="2266065"/>
                  <a:pt x="5449946" y="2246097"/>
                  <a:pt x="5429250" y="2228850"/>
                </a:cubicBezTo>
                <a:cubicBezTo>
                  <a:pt x="5411661" y="2214193"/>
                  <a:pt x="5372100" y="2190750"/>
                  <a:pt x="5372100" y="2190750"/>
                </a:cubicBezTo>
                <a:lnTo>
                  <a:pt x="4714875" y="1495425"/>
                </a:lnTo>
                <a:cubicBezTo>
                  <a:pt x="4708525" y="1466850"/>
                  <a:pt x="4704433" y="1437678"/>
                  <a:pt x="4695825" y="1409700"/>
                </a:cubicBezTo>
                <a:cubicBezTo>
                  <a:pt x="4691649" y="1396129"/>
                  <a:pt x="4682368" y="1384651"/>
                  <a:pt x="4676775" y="1371600"/>
                </a:cubicBezTo>
                <a:cubicBezTo>
                  <a:pt x="4672820" y="1362372"/>
                  <a:pt x="4670135" y="1352642"/>
                  <a:pt x="4667250" y="1343025"/>
                </a:cubicBezTo>
                <a:cubicBezTo>
                  <a:pt x="4660608" y="1320885"/>
                  <a:pt x="4654282" y="1298650"/>
                  <a:pt x="4648200" y="1276350"/>
                </a:cubicBezTo>
                <a:cubicBezTo>
                  <a:pt x="4644756" y="1263720"/>
                  <a:pt x="4640121" y="1251261"/>
                  <a:pt x="4638675" y="1238250"/>
                </a:cubicBezTo>
                <a:cubicBezTo>
                  <a:pt x="4636922" y="1222472"/>
                  <a:pt x="4638675" y="1206500"/>
                  <a:pt x="4638675" y="1190625"/>
                </a:cubicBezTo>
                <a:lnTo>
                  <a:pt x="501015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5" grpId="0"/>
      <p:bldGraphic spid="17" grpId="0">
        <p:bldAsOne/>
      </p:bldGraphic>
      <p:bldGraphic spid="20" grpId="0">
        <p:bldAsOne/>
      </p:bldGraphic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1424592" y="6464652"/>
            <a:ext cx="767408" cy="365125"/>
          </a:xfrm>
        </p:spPr>
        <p:txBody>
          <a:bodyPr/>
          <a:lstStyle/>
          <a:p>
            <a:fld id="{089BE57A-14EC-455D-8A2F-5440F4E4629B}" type="slidenum">
              <a:rPr lang="pt-BR" smtClean="0"/>
              <a:pPr/>
              <a:t>54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79376" y="1196751"/>
            <a:ext cx="5416098" cy="1005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P24 Em quantos por cento aproximadamente o volume de vendas de sua empresa aumentou após sua participação no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44072" y="1196752"/>
            <a:ext cx="5112568" cy="154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P25 O quanto a sua participação no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contribuiu para esta mudança no volume de vendas, onde 0 significa 'Não contribuiu em nada' até 10 que significa 'Contribuiu muito':  </a:t>
            </a:r>
          </a:p>
        </p:txBody>
      </p:sp>
      <p:sp>
        <p:nvSpPr>
          <p:cNvPr id="12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1.528 entrevistas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596799"/>
              </p:ext>
            </p:extLst>
          </p:nvPr>
        </p:nvGraphicFramePr>
        <p:xfrm>
          <a:off x="825955" y="1969976"/>
          <a:ext cx="4819650" cy="427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Agrupar 6"/>
          <p:cNvGrpSpPr/>
          <p:nvPr/>
        </p:nvGrpSpPr>
        <p:grpSpPr>
          <a:xfrm>
            <a:off x="9826123" y="3109640"/>
            <a:ext cx="2102525" cy="3572519"/>
            <a:chOff x="9826123" y="3109640"/>
            <a:chExt cx="2102525" cy="3572519"/>
          </a:xfrm>
        </p:grpSpPr>
        <p:sp>
          <p:nvSpPr>
            <p:cNvPr id="15" name="CaixaDeTexto 5"/>
            <p:cNvSpPr txBox="1"/>
            <p:nvPr/>
          </p:nvSpPr>
          <p:spPr>
            <a:xfrm>
              <a:off x="10200457" y="6312827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200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base: 1.003 entrevistas</a:t>
              </a:r>
            </a:p>
          </p:txBody>
        </p:sp>
        <p:sp>
          <p:nvSpPr>
            <p:cNvPr id="17" name="CaixaDeTexto 37"/>
            <p:cNvSpPr txBox="1"/>
            <p:nvPr/>
          </p:nvSpPr>
          <p:spPr>
            <a:xfrm rot="21045577">
              <a:off x="10002603" y="3645550"/>
              <a:ext cx="1213188" cy="10387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latin typeface="Arial Narrow" pitchFamily="34" charset="0"/>
                </a:rPr>
                <a:t>média</a:t>
              </a:r>
            </a:p>
            <a:p>
              <a:pPr algn="ctr"/>
              <a:r>
                <a:rPr lang="pt-BR" sz="2400" b="1" dirty="0">
                  <a:latin typeface="Arial Narrow" pitchFamily="34" charset="0"/>
                </a:rPr>
                <a:t>7,8</a:t>
              </a:r>
              <a:endParaRPr lang="pt-BR" sz="3200" b="1" dirty="0">
                <a:latin typeface="Arial Narrow" pitchFamily="34" charset="0"/>
              </a:endParaRPr>
            </a:p>
          </p:txBody>
        </p:sp>
        <p:sp>
          <p:nvSpPr>
            <p:cNvPr id="18" name="CaixaDeTexto 5"/>
            <p:cNvSpPr txBox="1"/>
            <p:nvPr/>
          </p:nvSpPr>
          <p:spPr>
            <a:xfrm>
              <a:off x="9826123" y="3109640"/>
              <a:ext cx="172819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b="1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HOUVE LUCRO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6744072" y="3109640"/>
            <a:ext cx="2542808" cy="3572519"/>
            <a:chOff x="6744072" y="3109640"/>
            <a:chExt cx="2542808" cy="3572519"/>
          </a:xfrm>
        </p:grpSpPr>
        <p:sp>
          <p:nvSpPr>
            <p:cNvPr id="13" name="CaixaDeTexto 5"/>
            <p:cNvSpPr txBox="1"/>
            <p:nvPr/>
          </p:nvSpPr>
          <p:spPr>
            <a:xfrm>
              <a:off x="6744072" y="6312827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200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base: 98 entrevistas</a:t>
              </a:r>
            </a:p>
          </p:txBody>
        </p:sp>
        <p:sp>
          <p:nvSpPr>
            <p:cNvPr id="16" name="CaixaDeTexto 37"/>
            <p:cNvSpPr txBox="1"/>
            <p:nvPr/>
          </p:nvSpPr>
          <p:spPr>
            <a:xfrm rot="21045577">
              <a:off x="7094971" y="3645550"/>
              <a:ext cx="1213188" cy="10387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latin typeface="Arial Narrow" pitchFamily="34" charset="0"/>
                </a:rPr>
                <a:t>média</a:t>
              </a:r>
            </a:p>
            <a:p>
              <a:pPr algn="ctr"/>
              <a:r>
                <a:rPr lang="pt-BR" sz="2400" b="1" dirty="0">
                  <a:latin typeface="Arial Narrow" pitchFamily="34" charset="0"/>
                </a:rPr>
                <a:t>3,2</a:t>
              </a:r>
              <a:endParaRPr lang="pt-BR" sz="3200" b="1" dirty="0">
                <a:latin typeface="Arial Narrow" pitchFamily="34" charset="0"/>
              </a:endParaRPr>
            </a:p>
          </p:txBody>
        </p:sp>
        <p:sp>
          <p:nvSpPr>
            <p:cNvPr id="19" name="CaixaDeTexto 5"/>
            <p:cNvSpPr txBox="1"/>
            <p:nvPr/>
          </p:nvSpPr>
          <p:spPr>
            <a:xfrm>
              <a:off x="6744072" y="3109640"/>
              <a:ext cx="200356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b="1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HOUVE PREJUÍZO</a:t>
              </a:r>
            </a:p>
          </p:txBody>
        </p:sp>
        <p:grpSp>
          <p:nvGrpSpPr>
            <p:cNvPr id="22" name="Agrupar 21"/>
            <p:cNvGrpSpPr/>
            <p:nvPr/>
          </p:nvGrpSpPr>
          <p:grpSpPr>
            <a:xfrm>
              <a:off x="9106880" y="3363555"/>
              <a:ext cx="180000" cy="2268975"/>
              <a:chOff x="9106603" y="3109640"/>
              <a:chExt cx="180000" cy="2268975"/>
            </a:xfrm>
          </p:grpSpPr>
          <p:cxnSp>
            <p:nvCxnSpPr>
              <p:cNvPr id="6" name="Conector reto 5"/>
              <p:cNvCxnSpPr/>
              <p:nvPr/>
            </p:nvCxnSpPr>
            <p:spPr>
              <a:xfrm flipH="1">
                <a:off x="9196603" y="3109640"/>
                <a:ext cx="0" cy="1044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/>
              <p:cNvSpPr/>
              <p:nvPr/>
            </p:nvSpPr>
            <p:spPr>
              <a:xfrm>
                <a:off x="9106603" y="4153640"/>
                <a:ext cx="180000" cy="180975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1" name="Conector reto 20"/>
              <p:cNvCxnSpPr/>
              <p:nvPr/>
            </p:nvCxnSpPr>
            <p:spPr>
              <a:xfrm flipH="1">
                <a:off x="9196603" y="4334615"/>
                <a:ext cx="0" cy="1044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Forma Livre 7"/>
          <p:cNvSpPr/>
          <p:nvPr/>
        </p:nvSpPr>
        <p:spPr>
          <a:xfrm>
            <a:off x="457200" y="1180187"/>
            <a:ext cx="5429250" cy="5363488"/>
          </a:xfrm>
          <a:custGeom>
            <a:avLst/>
            <a:gdLst>
              <a:gd name="connsiteX0" fmla="*/ 0 w 5429250"/>
              <a:gd name="connsiteY0" fmla="*/ 0 h 5410200"/>
              <a:gd name="connsiteX1" fmla="*/ 9525 w 5429250"/>
              <a:gd name="connsiteY1" fmla="*/ 657225 h 5410200"/>
              <a:gd name="connsiteX2" fmla="*/ 85725 w 5429250"/>
              <a:gd name="connsiteY2" fmla="*/ 1333500 h 5410200"/>
              <a:gd name="connsiteX3" fmla="*/ 466725 w 5429250"/>
              <a:gd name="connsiteY3" fmla="*/ 2447925 h 5410200"/>
              <a:gd name="connsiteX4" fmla="*/ 333375 w 5429250"/>
              <a:gd name="connsiteY4" fmla="*/ 4086225 h 5410200"/>
              <a:gd name="connsiteX5" fmla="*/ 333375 w 5429250"/>
              <a:gd name="connsiteY5" fmla="*/ 4962525 h 5410200"/>
              <a:gd name="connsiteX6" fmla="*/ 1095375 w 5429250"/>
              <a:gd name="connsiteY6" fmla="*/ 5238750 h 5410200"/>
              <a:gd name="connsiteX7" fmla="*/ 3276600 w 5429250"/>
              <a:gd name="connsiteY7" fmla="*/ 5400675 h 5410200"/>
              <a:gd name="connsiteX8" fmla="*/ 5086350 w 5429250"/>
              <a:gd name="connsiteY8" fmla="*/ 5410200 h 5410200"/>
              <a:gd name="connsiteX9" fmla="*/ 5429250 w 5429250"/>
              <a:gd name="connsiteY9" fmla="*/ 4505325 h 5410200"/>
              <a:gd name="connsiteX10" fmla="*/ 5334000 w 5429250"/>
              <a:gd name="connsiteY10" fmla="*/ 2609850 h 5410200"/>
              <a:gd name="connsiteX11" fmla="*/ 5324475 w 5429250"/>
              <a:gd name="connsiteY11" fmla="*/ 2400300 h 5410200"/>
              <a:gd name="connsiteX12" fmla="*/ 5295900 w 5429250"/>
              <a:gd name="connsiteY12" fmla="*/ 2247900 h 5410200"/>
              <a:gd name="connsiteX13" fmla="*/ 5353050 w 5429250"/>
              <a:gd name="connsiteY13" fmla="*/ 133350 h 5410200"/>
              <a:gd name="connsiteX14" fmla="*/ 0 w 5429250"/>
              <a:gd name="connsiteY14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9250" h="5410200">
                <a:moveTo>
                  <a:pt x="0" y="0"/>
                </a:moveTo>
                <a:lnTo>
                  <a:pt x="9525" y="657225"/>
                </a:lnTo>
                <a:lnTo>
                  <a:pt x="85725" y="1333500"/>
                </a:lnTo>
                <a:lnTo>
                  <a:pt x="466725" y="2447925"/>
                </a:lnTo>
                <a:lnTo>
                  <a:pt x="333375" y="4086225"/>
                </a:lnTo>
                <a:lnTo>
                  <a:pt x="333375" y="4962525"/>
                </a:lnTo>
                <a:lnTo>
                  <a:pt x="1095375" y="5238750"/>
                </a:lnTo>
                <a:lnTo>
                  <a:pt x="3276600" y="5400675"/>
                </a:lnTo>
                <a:lnTo>
                  <a:pt x="5086350" y="5410200"/>
                </a:lnTo>
                <a:lnTo>
                  <a:pt x="5429250" y="4505325"/>
                </a:lnTo>
                <a:lnTo>
                  <a:pt x="5334000" y="2609850"/>
                </a:lnTo>
                <a:cubicBezTo>
                  <a:pt x="5330825" y="2540000"/>
                  <a:pt x="5331795" y="2469838"/>
                  <a:pt x="5324475" y="2400300"/>
                </a:cubicBezTo>
                <a:cubicBezTo>
                  <a:pt x="5319064" y="2348899"/>
                  <a:pt x="5295900" y="2247900"/>
                  <a:pt x="5295900" y="2247900"/>
                </a:cubicBezTo>
                <a:lnTo>
                  <a:pt x="535305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Retangular 8"/>
          <p:cNvSpPr/>
          <p:nvPr/>
        </p:nvSpPr>
        <p:spPr>
          <a:xfrm>
            <a:off x="6458801" y="5009931"/>
            <a:ext cx="2371725" cy="857250"/>
          </a:xfrm>
          <a:prstGeom prst="wedgeRectCallout">
            <a:avLst>
              <a:gd name="adj1" fmla="val -7093"/>
              <a:gd name="adj2" fmla="val -6554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rgbClr val="002060"/>
                </a:solidFill>
                <a:latin typeface="Arial Narrow" panose="020B0606020202030204" pitchFamily="34" charset="0"/>
              </a:rPr>
              <a:t>48% dos entrevistados que afirmaram ter tido prejuízo deram nota 0. Ou seja, metade não culpa o EMPRETEC por tal prejuízo</a:t>
            </a:r>
          </a:p>
        </p:txBody>
      </p:sp>
    </p:spTree>
    <p:extLst>
      <p:ext uri="{BB962C8B-B14F-4D97-AF65-F5344CB8AC3E}">
        <p14:creationId xmlns:p14="http://schemas.microsoft.com/office/powerpoint/2010/main" val="26862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Graphic spid="11" grpId="0">
        <p:bldAsOne/>
      </p:bldGraphic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1424592" y="6464652"/>
            <a:ext cx="767408" cy="365125"/>
          </a:xfrm>
        </p:spPr>
        <p:txBody>
          <a:bodyPr/>
          <a:lstStyle/>
          <a:p>
            <a:fld id="{089BE57A-14EC-455D-8A2F-5440F4E4629B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79376" y="1196751"/>
            <a:ext cx="5838791" cy="1194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P26 Agora, falando do LUCRO MENSAL, em quantos por cento aproximadamente o lucro mensal de sua empresa aumentou após sua participação no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  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38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44072" y="1196752"/>
            <a:ext cx="5112568" cy="154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P27 O quanto a sua participação no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contribuiu para esta mudança no PERCENTUAL DE LUCRO, onde 0 significa 'Não contribuiu em nada' até 10 que significa 'Contribuiu muito':   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1.530 entrevistas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9826123" y="3109640"/>
            <a:ext cx="2102525" cy="3572519"/>
            <a:chOff x="9826123" y="3109640"/>
            <a:chExt cx="2102525" cy="3572519"/>
          </a:xfrm>
        </p:grpSpPr>
        <p:sp>
          <p:nvSpPr>
            <p:cNvPr id="13" name="CaixaDeTexto 5"/>
            <p:cNvSpPr txBox="1"/>
            <p:nvPr/>
          </p:nvSpPr>
          <p:spPr>
            <a:xfrm>
              <a:off x="10200457" y="6312827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200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base: 1.056 entrevistas</a:t>
              </a:r>
            </a:p>
          </p:txBody>
        </p:sp>
        <p:sp>
          <p:nvSpPr>
            <p:cNvPr id="18" name="CaixaDeTexto 37"/>
            <p:cNvSpPr txBox="1"/>
            <p:nvPr/>
          </p:nvSpPr>
          <p:spPr>
            <a:xfrm rot="21045577">
              <a:off x="10002603" y="3645550"/>
              <a:ext cx="1213188" cy="10387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latin typeface="Arial Narrow" pitchFamily="34" charset="0"/>
                </a:rPr>
                <a:t>média</a:t>
              </a:r>
            </a:p>
            <a:p>
              <a:pPr algn="ctr"/>
              <a:r>
                <a:rPr lang="pt-BR" sz="2400" b="1" dirty="0">
                  <a:latin typeface="Arial Narrow" pitchFamily="34" charset="0"/>
                </a:rPr>
                <a:t>7,9</a:t>
              </a:r>
              <a:endParaRPr lang="pt-BR" sz="3200" b="1" dirty="0">
                <a:latin typeface="Arial Narrow" pitchFamily="34" charset="0"/>
              </a:endParaRPr>
            </a:p>
          </p:txBody>
        </p:sp>
        <p:sp>
          <p:nvSpPr>
            <p:cNvPr id="19" name="CaixaDeTexto 5"/>
            <p:cNvSpPr txBox="1"/>
            <p:nvPr/>
          </p:nvSpPr>
          <p:spPr>
            <a:xfrm>
              <a:off x="9826123" y="3109640"/>
              <a:ext cx="172819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b="1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HOUVE LUCRO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6744072" y="3109640"/>
            <a:ext cx="2542808" cy="3572519"/>
            <a:chOff x="6744072" y="3109640"/>
            <a:chExt cx="2542808" cy="3572519"/>
          </a:xfrm>
        </p:grpSpPr>
        <p:sp>
          <p:nvSpPr>
            <p:cNvPr id="16" name="CaixaDeTexto 5"/>
            <p:cNvSpPr txBox="1"/>
            <p:nvPr/>
          </p:nvSpPr>
          <p:spPr>
            <a:xfrm>
              <a:off x="6744072" y="6312827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sz="1200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base: 62 entrevistas</a:t>
              </a:r>
            </a:p>
          </p:txBody>
        </p:sp>
        <p:sp>
          <p:nvSpPr>
            <p:cNvPr id="17" name="CaixaDeTexto 37"/>
            <p:cNvSpPr txBox="1"/>
            <p:nvPr/>
          </p:nvSpPr>
          <p:spPr>
            <a:xfrm rot="21045577">
              <a:off x="7094971" y="3645550"/>
              <a:ext cx="1213188" cy="103870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latin typeface="Arial Narrow" pitchFamily="34" charset="0"/>
                </a:rPr>
                <a:t>média</a:t>
              </a:r>
            </a:p>
            <a:p>
              <a:pPr algn="ctr"/>
              <a:r>
                <a:rPr lang="pt-BR" sz="2400" b="1" dirty="0">
                  <a:latin typeface="Arial Narrow" pitchFamily="34" charset="0"/>
                </a:rPr>
                <a:t>2,2</a:t>
              </a:r>
              <a:endParaRPr lang="pt-BR" sz="3200" b="1" dirty="0">
                <a:latin typeface="Arial Narrow" pitchFamily="34" charset="0"/>
              </a:endParaRPr>
            </a:p>
          </p:txBody>
        </p:sp>
        <p:sp>
          <p:nvSpPr>
            <p:cNvPr id="20" name="CaixaDeTexto 5"/>
            <p:cNvSpPr txBox="1"/>
            <p:nvPr/>
          </p:nvSpPr>
          <p:spPr>
            <a:xfrm>
              <a:off x="6744072" y="3109640"/>
              <a:ext cx="200356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2060"/>
                </a:buClr>
                <a:buSzPct val="120000"/>
              </a:pPr>
              <a:r>
                <a:rPr lang="pt-BR" b="1" dirty="0">
                  <a:solidFill>
                    <a:srgbClr val="002060"/>
                  </a:solidFill>
                  <a:latin typeface="Arial Narrow" panose="020B0606020202030204" pitchFamily="34" charset="0"/>
                  <a:ea typeface="Verdana" pitchFamily="34" charset="0"/>
                  <a:cs typeface="Arial" charset="0"/>
                </a:rPr>
                <a:t>HOUVE PREJUÍZO</a:t>
              </a:r>
            </a:p>
          </p:txBody>
        </p:sp>
        <p:grpSp>
          <p:nvGrpSpPr>
            <p:cNvPr id="21" name="Agrupar 20"/>
            <p:cNvGrpSpPr/>
            <p:nvPr/>
          </p:nvGrpSpPr>
          <p:grpSpPr>
            <a:xfrm>
              <a:off x="9106880" y="3363555"/>
              <a:ext cx="180000" cy="2268975"/>
              <a:chOff x="9106603" y="3109640"/>
              <a:chExt cx="180000" cy="2268975"/>
            </a:xfrm>
          </p:grpSpPr>
          <p:cxnSp>
            <p:nvCxnSpPr>
              <p:cNvPr id="22" name="Conector reto 21"/>
              <p:cNvCxnSpPr/>
              <p:nvPr/>
            </p:nvCxnSpPr>
            <p:spPr>
              <a:xfrm flipH="1">
                <a:off x="9196603" y="3109640"/>
                <a:ext cx="0" cy="1044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ipse 22"/>
              <p:cNvSpPr/>
              <p:nvPr/>
            </p:nvSpPr>
            <p:spPr>
              <a:xfrm>
                <a:off x="9106603" y="4153640"/>
                <a:ext cx="180000" cy="180975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4" name="Conector reto 23"/>
              <p:cNvCxnSpPr/>
              <p:nvPr/>
            </p:nvCxnSpPr>
            <p:spPr>
              <a:xfrm flipH="1">
                <a:off x="9196603" y="4334615"/>
                <a:ext cx="0" cy="1044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700711"/>
              </p:ext>
            </p:extLst>
          </p:nvPr>
        </p:nvGraphicFramePr>
        <p:xfrm>
          <a:off x="825955" y="1969976"/>
          <a:ext cx="4819650" cy="427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Forma Livre 25"/>
          <p:cNvSpPr/>
          <p:nvPr/>
        </p:nvSpPr>
        <p:spPr>
          <a:xfrm>
            <a:off x="457200" y="1180187"/>
            <a:ext cx="5911602" cy="5363488"/>
          </a:xfrm>
          <a:custGeom>
            <a:avLst/>
            <a:gdLst>
              <a:gd name="connsiteX0" fmla="*/ 0 w 5429250"/>
              <a:gd name="connsiteY0" fmla="*/ 0 h 5410200"/>
              <a:gd name="connsiteX1" fmla="*/ 9525 w 5429250"/>
              <a:gd name="connsiteY1" fmla="*/ 657225 h 5410200"/>
              <a:gd name="connsiteX2" fmla="*/ 85725 w 5429250"/>
              <a:gd name="connsiteY2" fmla="*/ 1333500 h 5410200"/>
              <a:gd name="connsiteX3" fmla="*/ 466725 w 5429250"/>
              <a:gd name="connsiteY3" fmla="*/ 2447925 h 5410200"/>
              <a:gd name="connsiteX4" fmla="*/ 333375 w 5429250"/>
              <a:gd name="connsiteY4" fmla="*/ 4086225 h 5410200"/>
              <a:gd name="connsiteX5" fmla="*/ 333375 w 5429250"/>
              <a:gd name="connsiteY5" fmla="*/ 4962525 h 5410200"/>
              <a:gd name="connsiteX6" fmla="*/ 1095375 w 5429250"/>
              <a:gd name="connsiteY6" fmla="*/ 5238750 h 5410200"/>
              <a:gd name="connsiteX7" fmla="*/ 3276600 w 5429250"/>
              <a:gd name="connsiteY7" fmla="*/ 5400675 h 5410200"/>
              <a:gd name="connsiteX8" fmla="*/ 5086350 w 5429250"/>
              <a:gd name="connsiteY8" fmla="*/ 5410200 h 5410200"/>
              <a:gd name="connsiteX9" fmla="*/ 5429250 w 5429250"/>
              <a:gd name="connsiteY9" fmla="*/ 4505325 h 5410200"/>
              <a:gd name="connsiteX10" fmla="*/ 5334000 w 5429250"/>
              <a:gd name="connsiteY10" fmla="*/ 2609850 h 5410200"/>
              <a:gd name="connsiteX11" fmla="*/ 5324475 w 5429250"/>
              <a:gd name="connsiteY11" fmla="*/ 2400300 h 5410200"/>
              <a:gd name="connsiteX12" fmla="*/ 5295900 w 5429250"/>
              <a:gd name="connsiteY12" fmla="*/ 2247900 h 5410200"/>
              <a:gd name="connsiteX13" fmla="*/ 5353050 w 5429250"/>
              <a:gd name="connsiteY13" fmla="*/ 133350 h 5410200"/>
              <a:gd name="connsiteX14" fmla="*/ 0 w 5429250"/>
              <a:gd name="connsiteY14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29250" h="5410200">
                <a:moveTo>
                  <a:pt x="0" y="0"/>
                </a:moveTo>
                <a:lnTo>
                  <a:pt x="9525" y="657225"/>
                </a:lnTo>
                <a:lnTo>
                  <a:pt x="85725" y="1333500"/>
                </a:lnTo>
                <a:lnTo>
                  <a:pt x="466725" y="2447925"/>
                </a:lnTo>
                <a:lnTo>
                  <a:pt x="333375" y="4086225"/>
                </a:lnTo>
                <a:lnTo>
                  <a:pt x="333375" y="4962525"/>
                </a:lnTo>
                <a:lnTo>
                  <a:pt x="1095375" y="5238750"/>
                </a:lnTo>
                <a:lnTo>
                  <a:pt x="3276600" y="5400675"/>
                </a:lnTo>
                <a:lnTo>
                  <a:pt x="5086350" y="5410200"/>
                </a:lnTo>
                <a:lnTo>
                  <a:pt x="5429250" y="4505325"/>
                </a:lnTo>
                <a:lnTo>
                  <a:pt x="5334000" y="2609850"/>
                </a:lnTo>
                <a:cubicBezTo>
                  <a:pt x="5330825" y="2540000"/>
                  <a:pt x="5331795" y="2469838"/>
                  <a:pt x="5324475" y="2400300"/>
                </a:cubicBezTo>
                <a:cubicBezTo>
                  <a:pt x="5319064" y="2348899"/>
                  <a:pt x="5295900" y="2247900"/>
                  <a:pt x="5295900" y="2247900"/>
                </a:cubicBezTo>
                <a:lnTo>
                  <a:pt x="535305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exto Explicativo Retangular 26"/>
          <p:cNvSpPr/>
          <p:nvPr/>
        </p:nvSpPr>
        <p:spPr>
          <a:xfrm>
            <a:off x="6458801" y="5009931"/>
            <a:ext cx="2371725" cy="857250"/>
          </a:xfrm>
          <a:prstGeom prst="wedgeRectCallout">
            <a:avLst>
              <a:gd name="adj1" fmla="val -7093"/>
              <a:gd name="adj2" fmla="val -6554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rgbClr val="002060"/>
                </a:solidFill>
                <a:latin typeface="Arial Narrow" panose="020B0606020202030204" pitchFamily="34" charset="0"/>
              </a:rPr>
              <a:t>66% dos entrevistados que afirmaram ter tido prejuízo deram nota 0. Ou seja, metade não culpa o EMPRETEC por tal alteração no lucro</a:t>
            </a:r>
          </a:p>
        </p:txBody>
      </p:sp>
    </p:spTree>
    <p:extLst>
      <p:ext uri="{BB962C8B-B14F-4D97-AF65-F5344CB8AC3E}">
        <p14:creationId xmlns:p14="http://schemas.microsoft.com/office/powerpoint/2010/main" val="12767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Graphic spid="25" grpId="0">
        <p:bldAsOne/>
      </p:bldGraphic>
      <p:bldP spid="26" grpId="0" animBg="1"/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>
          <a:xfrm>
            <a:off x="11424592" y="6464652"/>
            <a:ext cx="767408" cy="365125"/>
          </a:xfrm>
        </p:spPr>
        <p:txBody>
          <a:bodyPr/>
          <a:lstStyle/>
          <a:p>
            <a:fld id="{089BE57A-14EC-455D-8A2F-5440F4E4629B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97314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P28 Apenas para avaliarmos o perfil, a sua empresa fatura por mês: (EST-RU) </a:t>
            </a: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2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1.793 entrevistas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617256"/>
              </p:ext>
            </p:extLst>
          </p:nvPr>
        </p:nvGraphicFramePr>
        <p:xfrm>
          <a:off x="928657" y="2592387"/>
          <a:ext cx="716915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62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57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45900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tempo de existência das empresas dos participantes que já empreendiam indica o interesse de </a:t>
            </a:r>
            <a:r>
              <a:rPr lang="pt-BR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PJs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de diferentes tempos de funcionamento, e quase não se alterou nesse período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(P21)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936343" y="1449323"/>
            <a:ext cx="4600189" cy="46750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tempo das empresas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198218"/>
              </p:ext>
            </p:extLst>
          </p:nvPr>
        </p:nvGraphicFramePr>
        <p:xfrm>
          <a:off x="5813186" y="2545720"/>
          <a:ext cx="4846501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Agrupar 35"/>
          <p:cNvGrpSpPr/>
          <p:nvPr/>
        </p:nvGrpSpPr>
        <p:grpSpPr>
          <a:xfrm>
            <a:off x="5974683" y="2384787"/>
            <a:ext cx="5523632" cy="476726"/>
            <a:chOff x="5974683" y="2384787"/>
            <a:chExt cx="5523632" cy="476726"/>
          </a:xfrm>
        </p:grpSpPr>
        <p:grpSp>
          <p:nvGrpSpPr>
            <p:cNvPr id="33" name="Agrupar 32"/>
            <p:cNvGrpSpPr/>
            <p:nvPr/>
          </p:nvGrpSpPr>
          <p:grpSpPr>
            <a:xfrm>
              <a:off x="5974683" y="2469917"/>
              <a:ext cx="4458256" cy="306467"/>
              <a:chOff x="5985596" y="2469917"/>
              <a:chExt cx="4265203" cy="306467"/>
            </a:xfrm>
            <a:solidFill>
              <a:schemeClr val="accent2"/>
            </a:solidFill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5985596" y="2469917"/>
                <a:ext cx="688822" cy="306467"/>
              </a:xfrm>
              <a:prstGeom prst="round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</a:rPr>
                  <a:t>18%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6860780" y="2469917"/>
                <a:ext cx="688822" cy="306467"/>
              </a:xfrm>
              <a:prstGeom prst="round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</a:rPr>
                  <a:t>29%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7784131" y="2469917"/>
                <a:ext cx="688822" cy="306467"/>
              </a:xfrm>
              <a:prstGeom prst="round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</a:rPr>
                  <a:t>21%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8704666" y="2469917"/>
                <a:ext cx="688822" cy="306467"/>
              </a:xfrm>
              <a:prstGeom prst="round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</a:rPr>
                  <a:t>17%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9561977" y="2469917"/>
                <a:ext cx="688822" cy="306467"/>
              </a:xfrm>
              <a:prstGeom prst="round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</a:rPr>
                  <a:t>15%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0800012" y="2384787"/>
              <a:ext cx="698303" cy="47672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8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2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Graphic spid="16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58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6064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quantidade média de empregados das empresas desses empreendedores antes de frequentaram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correspondeu a 9,7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(P22)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5" name="CaixaDeTexto 5"/>
          <p:cNvSpPr txBox="1"/>
          <p:nvPr/>
        </p:nvSpPr>
        <p:spPr>
          <a:xfrm>
            <a:off x="6424246" y="1118656"/>
            <a:ext cx="4624628" cy="180474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após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tal quantidade média de empregado por empresa subiu para 10,1, o que representa um crescimento de 4%, em um momento onde o desemprego é a manchete econômica mais presente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(P23)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494262"/>
              </p:ext>
            </p:extLst>
          </p:nvPr>
        </p:nvGraphicFramePr>
        <p:xfrm>
          <a:off x="-9020" y="3383180"/>
          <a:ext cx="5657850" cy="306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aixaDeTexto 37"/>
          <p:cNvSpPr txBox="1"/>
          <p:nvPr/>
        </p:nvSpPr>
        <p:spPr>
          <a:xfrm rot="21045577">
            <a:off x="4638262" y="3062946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9,7</a:t>
            </a:r>
            <a:endParaRPr lang="pt-BR" sz="3200" b="1" dirty="0">
              <a:latin typeface="Arial Narrow" pitchFamily="34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57348"/>
              </p:ext>
            </p:extLst>
          </p:nvPr>
        </p:nvGraphicFramePr>
        <p:xfrm>
          <a:off x="5977862" y="3383180"/>
          <a:ext cx="5657850" cy="308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CaixaDeTexto 37"/>
          <p:cNvSpPr txBox="1"/>
          <p:nvPr/>
        </p:nvSpPr>
        <p:spPr>
          <a:xfrm rot="21045577">
            <a:off x="9943026" y="3108721"/>
            <a:ext cx="1213188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10,1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536262" y="31862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ANTES DO EMPRETEC</a:t>
            </a:r>
            <a:endParaRPr lang="pt-BR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841026" y="3254879"/>
            <a:ext cx="51125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APÓS EMPRETEC</a:t>
            </a:r>
          </a:p>
        </p:txBody>
      </p:sp>
      <p:sp>
        <p:nvSpPr>
          <p:cNvPr id="6" name="Forma Livre 5"/>
          <p:cNvSpPr/>
          <p:nvPr/>
        </p:nvSpPr>
        <p:spPr>
          <a:xfrm>
            <a:off x="263353" y="1165350"/>
            <a:ext cx="6160893" cy="1517076"/>
          </a:xfrm>
          <a:custGeom>
            <a:avLst/>
            <a:gdLst>
              <a:gd name="connsiteX0" fmla="*/ 0 w 5848350"/>
              <a:gd name="connsiteY0" fmla="*/ 323850 h 1866900"/>
              <a:gd name="connsiteX1" fmla="*/ 590550 w 5848350"/>
              <a:gd name="connsiteY1" fmla="*/ 1866900 h 1866900"/>
              <a:gd name="connsiteX2" fmla="*/ 4991100 w 5848350"/>
              <a:gd name="connsiteY2" fmla="*/ 1828800 h 1866900"/>
              <a:gd name="connsiteX3" fmla="*/ 5848350 w 5848350"/>
              <a:gd name="connsiteY3" fmla="*/ 800100 h 1866900"/>
              <a:gd name="connsiteX4" fmla="*/ 5295900 w 5848350"/>
              <a:gd name="connsiteY4" fmla="*/ 0 h 1866900"/>
              <a:gd name="connsiteX5" fmla="*/ 0 w 5848350"/>
              <a:gd name="connsiteY5" fmla="*/ 32385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8350" h="1866900">
                <a:moveTo>
                  <a:pt x="0" y="323850"/>
                </a:moveTo>
                <a:lnTo>
                  <a:pt x="590550" y="1866900"/>
                </a:lnTo>
                <a:lnTo>
                  <a:pt x="4991100" y="1828800"/>
                </a:lnTo>
                <a:lnTo>
                  <a:pt x="5848350" y="800100"/>
                </a:lnTo>
                <a:lnTo>
                  <a:pt x="529590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Graphic spid="17" grpId="0">
        <p:bldAsOne/>
      </p:bldGraphic>
      <p:bldP spid="24" grpId="0" animBg="1"/>
      <p:bldGraphic spid="25" grpId="0">
        <p:bldAsOne/>
      </p:bldGraphic>
      <p:bldP spid="27" grpId="0" animBg="1"/>
      <p:bldP spid="28" grpId="0"/>
      <p:bldP spid="29" grpId="0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59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2997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defRPr sz="2000" u="sng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defRPr>
            </a:lvl1pPr>
          </a:lstStyle>
          <a:p>
            <a:r>
              <a:rPr lang="pt-BR" u="none" dirty="0"/>
              <a:t>esse crescimento foi observado com maior intensidade nas empresas com menos tempo de atuação no mercado, apesar de se fazer presente em quase todos os grupos </a:t>
            </a:r>
            <a:r>
              <a:rPr lang="pt-BR" sz="1400" u="none" dirty="0"/>
              <a:t>(P22&amp;P23)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372689"/>
              </p:ext>
            </p:extLst>
          </p:nvPr>
        </p:nvGraphicFramePr>
        <p:xfrm>
          <a:off x="4341263" y="2029456"/>
          <a:ext cx="6872839" cy="18896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31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9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9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5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2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Tempo da empresa 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dirty="0" err="1">
                          <a:effectLst/>
                          <a:latin typeface="Arial Narrow" panose="020B0606020202030204" pitchFamily="34" charset="0"/>
                        </a:rPr>
                        <a:t>Empretec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até 2 anos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de 3 a 5 anos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de 6 a 10 anos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de 11 a 18 anos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acima de 18 anos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3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10,9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24,7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depois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5,7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9,2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11,0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24,7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variação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Arial Narrow" panose="020B0606020202030204" pitchFamily="34" charset="0"/>
                        </a:rPr>
                        <a:t>35,6%</a:t>
                      </a:r>
                      <a:endParaRPr lang="pt-BR" sz="1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14,8%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0,4%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0,5%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 Narrow" panose="020B0606020202030204" pitchFamily="34" charset="0"/>
                        </a:rPr>
                        <a:t>-0,1%</a:t>
                      </a:r>
                      <a:endParaRPr lang="pt-B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016464" y="1157931"/>
            <a:ext cx="633436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QUANTIDADE MÉDIA DE EMPREGADOS</a:t>
            </a:r>
          </a:p>
        </p:txBody>
      </p:sp>
    </p:spTree>
    <p:extLst>
      <p:ext uri="{BB962C8B-B14F-4D97-AF65-F5344CB8AC3E}">
        <p14:creationId xmlns:p14="http://schemas.microsoft.com/office/powerpoint/2010/main" val="27905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6990460" y="3689597"/>
            <a:ext cx="2964057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10" name="Retângulo de cantos arredondados 9">
            <a:hlinkClick r:id="" action="ppaction://noaction" highlightClick="1"/>
          </p:cNvPr>
          <p:cNvSpPr/>
          <p:nvPr/>
        </p:nvSpPr>
        <p:spPr>
          <a:xfrm>
            <a:off x="7073900" y="2814879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3637820" y="3993891"/>
            <a:ext cx="21796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145" y="-1110878"/>
            <a:ext cx="2355169" cy="332982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2925575" y="3335502"/>
            <a:ext cx="2179638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2577198" y="2615502"/>
            <a:ext cx="2374900" cy="72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3020081" y="1915680"/>
            <a:ext cx="25352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830166" y="1915053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D</a:t>
            </a:r>
          </a:p>
        </p:txBody>
      </p:sp>
      <p:sp>
        <p:nvSpPr>
          <p:cNvPr id="11" name="Elipse 10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2" name="Imagem 18" descr="layout sebrae.jpg"/>
          <p:cNvPicPr>
            <a:picLocks noChangeAspect="1"/>
          </p:cNvPicPr>
          <p:nvPr/>
        </p:nvPicPr>
        <p:blipFill>
          <a:blip r:embed="rId6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5"/>
          <p:cNvSpPr txBox="1"/>
          <p:nvPr/>
        </p:nvSpPr>
        <p:spPr>
          <a:xfrm>
            <a:off x="3383158" y="5037874"/>
            <a:ext cx="6444506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6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entrevistados que participaram do Seminário do EMPRETEC (3.482 entrevistas)</a:t>
            </a:r>
          </a:p>
        </p:txBody>
      </p:sp>
    </p:spTree>
    <p:extLst>
      <p:ext uri="{BB962C8B-B14F-4D97-AF65-F5344CB8AC3E}">
        <p14:creationId xmlns:p14="http://schemas.microsoft.com/office/powerpoint/2010/main" val="37628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60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60000" y="1260000"/>
            <a:ext cx="3130546" cy="338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defRPr sz="2000" u="sng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defRPr>
            </a:lvl1pPr>
          </a:lstStyle>
          <a:p>
            <a:r>
              <a:rPr lang="pt-BR" u="none" dirty="0"/>
              <a:t>esse crescimento foi também observado com maior intensidade nas empresas com menor faturamento, apesar de se fazer presente em quase todos os grupos </a:t>
            </a:r>
            <a:r>
              <a:rPr lang="pt-BR" sz="1400" u="none" dirty="0"/>
              <a:t>(P22&amp;P23)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70505"/>
              </p:ext>
            </p:extLst>
          </p:nvPr>
        </p:nvGraphicFramePr>
        <p:xfrm>
          <a:off x="4554908" y="1983927"/>
          <a:ext cx="6819544" cy="19270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34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3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3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94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Faturam. da empresa /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t-BR" sz="1800" dirty="0" err="1">
                          <a:effectLst/>
                          <a:latin typeface="Arial Narrow" panose="020B0606020202030204" pitchFamily="34" charset="0"/>
                        </a:rPr>
                        <a:t>Empretec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menos de R$ 5 mil por mês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entre R$ 5 mil e R$ 30 mil por mês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entre R$ 30 mil e R$ 30 mil por mês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acima de R$ 300 mil por mês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depois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53,8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variação</a:t>
                      </a:r>
                      <a:endParaRPr lang="pt-BR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41,1%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-0,2%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840654" y="1260000"/>
            <a:ext cx="633436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QUANTIDADE MÉDIA DE EMPREGADOS</a:t>
            </a:r>
          </a:p>
        </p:txBody>
      </p:sp>
    </p:spTree>
    <p:extLst>
      <p:ext uri="{BB962C8B-B14F-4D97-AF65-F5344CB8AC3E}">
        <p14:creationId xmlns:p14="http://schemas.microsoft.com/office/powerpoint/2010/main" val="409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61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5126401" cy="1880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maior parte das empresas, após a participação no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registrou um aumento no faturamento mensal, e somente 1 em 15 relatou diminuição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(P24)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307138" y="3867150"/>
            <a:ext cx="5491163" cy="0"/>
          </a:xfrm>
          <a:prstGeom prst="line">
            <a:avLst/>
          </a:prstGeom>
          <a:noFill/>
          <a:ln w="7938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0" name="Agrupar 29"/>
          <p:cNvGrpSpPr/>
          <p:nvPr/>
        </p:nvGrpSpPr>
        <p:grpSpPr>
          <a:xfrm>
            <a:off x="7250113" y="1778000"/>
            <a:ext cx="4354513" cy="2093913"/>
            <a:chOff x="7250113" y="1778000"/>
            <a:chExt cx="4354513" cy="2093913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7250113" y="2185988"/>
              <a:ext cx="4300538" cy="1685925"/>
            </a:xfrm>
            <a:custGeom>
              <a:avLst/>
              <a:gdLst>
                <a:gd name="T0" fmla="*/ 0 w 2709"/>
                <a:gd name="T1" fmla="*/ 950 h 1062"/>
                <a:gd name="T2" fmla="*/ 399 w 2709"/>
                <a:gd name="T3" fmla="*/ 950 h 1062"/>
                <a:gd name="T4" fmla="*/ 399 w 2709"/>
                <a:gd name="T5" fmla="*/ 1062 h 1062"/>
                <a:gd name="T6" fmla="*/ 0 w 2709"/>
                <a:gd name="T7" fmla="*/ 1062 h 1062"/>
                <a:gd name="T8" fmla="*/ 0 w 2709"/>
                <a:gd name="T9" fmla="*/ 950 h 1062"/>
                <a:gd name="T10" fmla="*/ 1155 w 2709"/>
                <a:gd name="T11" fmla="*/ 567 h 1062"/>
                <a:gd name="T12" fmla="*/ 1554 w 2709"/>
                <a:gd name="T13" fmla="*/ 567 h 1062"/>
                <a:gd name="T14" fmla="*/ 1554 w 2709"/>
                <a:gd name="T15" fmla="*/ 1062 h 1062"/>
                <a:gd name="T16" fmla="*/ 1155 w 2709"/>
                <a:gd name="T17" fmla="*/ 1062 h 1062"/>
                <a:gd name="T18" fmla="*/ 1155 w 2709"/>
                <a:gd name="T19" fmla="*/ 567 h 1062"/>
                <a:gd name="T20" fmla="*/ 2309 w 2709"/>
                <a:gd name="T21" fmla="*/ 0 h 1062"/>
                <a:gd name="T22" fmla="*/ 2709 w 2709"/>
                <a:gd name="T23" fmla="*/ 0 h 1062"/>
                <a:gd name="T24" fmla="*/ 2709 w 2709"/>
                <a:gd name="T25" fmla="*/ 1062 h 1062"/>
                <a:gd name="T26" fmla="*/ 2309 w 2709"/>
                <a:gd name="T27" fmla="*/ 1062 h 1062"/>
                <a:gd name="T28" fmla="*/ 2309 w 2709"/>
                <a:gd name="T2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9" h="1062">
                  <a:moveTo>
                    <a:pt x="0" y="950"/>
                  </a:moveTo>
                  <a:lnTo>
                    <a:pt x="399" y="950"/>
                  </a:lnTo>
                  <a:lnTo>
                    <a:pt x="399" y="1062"/>
                  </a:lnTo>
                  <a:lnTo>
                    <a:pt x="0" y="1062"/>
                  </a:lnTo>
                  <a:lnTo>
                    <a:pt x="0" y="950"/>
                  </a:lnTo>
                  <a:close/>
                  <a:moveTo>
                    <a:pt x="1155" y="567"/>
                  </a:moveTo>
                  <a:lnTo>
                    <a:pt x="1554" y="567"/>
                  </a:lnTo>
                  <a:lnTo>
                    <a:pt x="1554" y="1062"/>
                  </a:lnTo>
                  <a:lnTo>
                    <a:pt x="1155" y="1062"/>
                  </a:lnTo>
                  <a:lnTo>
                    <a:pt x="1155" y="567"/>
                  </a:lnTo>
                  <a:close/>
                  <a:moveTo>
                    <a:pt x="2309" y="0"/>
                  </a:moveTo>
                  <a:lnTo>
                    <a:pt x="2709" y="0"/>
                  </a:lnTo>
                  <a:lnTo>
                    <a:pt x="2709" y="1062"/>
                  </a:lnTo>
                  <a:lnTo>
                    <a:pt x="2309" y="1062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7383463" y="3289300"/>
              <a:ext cx="48895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7%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9147175" y="2676525"/>
              <a:ext cx="62547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30%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0977563" y="1778000"/>
              <a:ext cx="6270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64%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6554788" y="1702263"/>
            <a:ext cx="4352925" cy="3521363"/>
            <a:chOff x="6554788" y="1690688"/>
            <a:chExt cx="4352925" cy="3521363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554788" y="2047613"/>
              <a:ext cx="4292600" cy="1778000"/>
            </a:xfrm>
            <a:custGeom>
              <a:avLst/>
              <a:gdLst>
                <a:gd name="T0" fmla="*/ 0 w 2704"/>
                <a:gd name="T1" fmla="*/ 1047 h 1120"/>
                <a:gd name="T2" fmla="*/ 399 w 2704"/>
                <a:gd name="T3" fmla="*/ 1047 h 1120"/>
                <a:gd name="T4" fmla="*/ 399 w 2704"/>
                <a:gd name="T5" fmla="*/ 1120 h 1120"/>
                <a:gd name="T6" fmla="*/ 0 w 2704"/>
                <a:gd name="T7" fmla="*/ 1120 h 1120"/>
                <a:gd name="T8" fmla="*/ 0 w 2704"/>
                <a:gd name="T9" fmla="*/ 1047 h 1120"/>
                <a:gd name="T10" fmla="*/ 1155 w 2704"/>
                <a:gd name="T11" fmla="*/ 644 h 1120"/>
                <a:gd name="T12" fmla="*/ 1554 w 2704"/>
                <a:gd name="T13" fmla="*/ 644 h 1120"/>
                <a:gd name="T14" fmla="*/ 1554 w 2704"/>
                <a:gd name="T15" fmla="*/ 1120 h 1120"/>
                <a:gd name="T16" fmla="*/ 1155 w 2704"/>
                <a:gd name="T17" fmla="*/ 1120 h 1120"/>
                <a:gd name="T18" fmla="*/ 1155 w 2704"/>
                <a:gd name="T19" fmla="*/ 644 h 1120"/>
                <a:gd name="T20" fmla="*/ 2305 w 2704"/>
                <a:gd name="T21" fmla="*/ 0 h 1120"/>
                <a:gd name="T22" fmla="*/ 2704 w 2704"/>
                <a:gd name="T23" fmla="*/ 0 h 1120"/>
                <a:gd name="T24" fmla="*/ 2704 w 2704"/>
                <a:gd name="T25" fmla="*/ 1120 h 1120"/>
                <a:gd name="T26" fmla="*/ 2305 w 2704"/>
                <a:gd name="T27" fmla="*/ 1120 h 1120"/>
                <a:gd name="T28" fmla="*/ 2305 w 2704"/>
                <a:gd name="T29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4" h="1120">
                  <a:moveTo>
                    <a:pt x="0" y="1047"/>
                  </a:moveTo>
                  <a:lnTo>
                    <a:pt x="399" y="1047"/>
                  </a:lnTo>
                  <a:lnTo>
                    <a:pt x="399" y="1120"/>
                  </a:lnTo>
                  <a:lnTo>
                    <a:pt x="0" y="1120"/>
                  </a:lnTo>
                  <a:lnTo>
                    <a:pt x="0" y="1047"/>
                  </a:lnTo>
                  <a:close/>
                  <a:moveTo>
                    <a:pt x="1155" y="644"/>
                  </a:moveTo>
                  <a:lnTo>
                    <a:pt x="1554" y="644"/>
                  </a:lnTo>
                  <a:lnTo>
                    <a:pt x="1554" y="1120"/>
                  </a:lnTo>
                  <a:lnTo>
                    <a:pt x="1155" y="1120"/>
                  </a:lnTo>
                  <a:lnTo>
                    <a:pt x="1155" y="644"/>
                  </a:lnTo>
                  <a:close/>
                  <a:moveTo>
                    <a:pt x="2305" y="0"/>
                  </a:moveTo>
                  <a:lnTo>
                    <a:pt x="2704" y="0"/>
                  </a:lnTo>
                  <a:lnTo>
                    <a:pt x="2704" y="1120"/>
                  </a:lnTo>
                  <a:lnTo>
                    <a:pt x="2305" y="1120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686550" y="3348038"/>
              <a:ext cx="48895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4%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8448675" y="2708275"/>
              <a:ext cx="627063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29%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0280650" y="1690688"/>
              <a:ext cx="6270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67%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8426450" y="5006755"/>
              <a:ext cx="114300" cy="11588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8597900" y="4842719"/>
              <a:ext cx="564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6450013" y="4064000"/>
            <a:ext cx="5256212" cy="1148051"/>
            <a:chOff x="6450013" y="4064000"/>
            <a:chExt cx="5256212" cy="1148051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6450013" y="4064000"/>
              <a:ext cx="1703388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diminuição no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6553200" y="4414838"/>
              <a:ext cx="14906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faturamento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8426450" y="4202500"/>
              <a:ext cx="149066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estabilidade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0223500" y="4064000"/>
              <a:ext cx="1474788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aumento de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10217150" y="4414838"/>
              <a:ext cx="148907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faturamento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9275622" y="4960457"/>
              <a:ext cx="122238" cy="115888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9486559" y="4842719"/>
              <a:ext cx="564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2" name="Retângulo de cantos arredondados 9"/>
          <p:cNvSpPr/>
          <p:nvPr/>
        </p:nvSpPr>
        <p:spPr>
          <a:xfrm>
            <a:off x="6686550" y="1449323"/>
            <a:ext cx="2589072" cy="85283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vendas da empresa após a participação no </a:t>
            </a:r>
            <a:r>
              <a:rPr lang="pt-BR" sz="1600" dirty="0" err="1">
                <a:solidFill>
                  <a:prstClr val="white"/>
                </a:solidFill>
                <a:latin typeface="Arial Narrow" panose="020B0606020202030204" pitchFamily="34" charset="0"/>
              </a:rPr>
              <a:t>Empretec</a:t>
            </a:r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495343" y="5418377"/>
            <a:ext cx="3682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desconsideradas as respostas ‘não sabe’ e ‘sem resposta’</a:t>
            </a:r>
          </a:p>
        </p:txBody>
      </p:sp>
    </p:spTree>
    <p:extLst>
      <p:ext uri="{BB962C8B-B14F-4D97-AF65-F5344CB8AC3E}">
        <p14:creationId xmlns:p14="http://schemas.microsoft.com/office/powerpoint/2010/main" val="19082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32" grpId="0" animBg="1"/>
      <p:bldP spid="33" grpId="0"/>
      <p:bldP spid="33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62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51264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parte significativa dessa influência no lucro é atribuída ao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(P27)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29" name="Retângulo de cantos arredondados 9"/>
          <p:cNvSpPr/>
          <p:nvPr/>
        </p:nvSpPr>
        <p:spPr>
          <a:xfrm>
            <a:off x="6744072" y="1449323"/>
            <a:ext cx="4810242" cy="73900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quanto a participação no EMPRETEC contribuiu para a mudança no LUCRO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478336" y="6063743"/>
            <a:ext cx="3257087" cy="611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onde 0 significa ‘não contribuiu em nada' e 10 que significa ‘contribuiu muito':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5"/>
          <p:cNvSpPr txBox="1"/>
          <p:nvPr/>
        </p:nvSpPr>
        <p:spPr>
          <a:xfrm>
            <a:off x="456606" y="2615605"/>
            <a:ext cx="5126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defRPr sz="2000" u="sng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defRPr>
            </a:lvl1pPr>
          </a:lstStyle>
          <a:p>
            <a:r>
              <a:rPr lang="pt-BR" u="none" dirty="0"/>
              <a:t>as empresas que tiveram aumento nos lucros reconhecem a influência de forma acentuada, enquanto as que tiveram prejuízo quase que isentam de responsabilidade o </a:t>
            </a:r>
            <a:r>
              <a:rPr lang="pt-BR" u="none" dirty="0" err="1"/>
              <a:t>Empretec</a:t>
            </a:r>
            <a:r>
              <a:rPr lang="pt-BR" u="none" dirty="0"/>
              <a:t> </a:t>
            </a:r>
            <a:endParaRPr lang="pt-BR" sz="1400" u="none" dirty="0"/>
          </a:p>
        </p:txBody>
      </p:sp>
      <p:grpSp>
        <p:nvGrpSpPr>
          <p:cNvPr id="4" name="Grupo 3"/>
          <p:cNvGrpSpPr/>
          <p:nvPr/>
        </p:nvGrpSpPr>
        <p:grpSpPr>
          <a:xfrm>
            <a:off x="6223205" y="2337044"/>
            <a:ext cx="5469847" cy="3572519"/>
            <a:chOff x="6458801" y="3109640"/>
            <a:chExt cx="5469847" cy="3572519"/>
          </a:xfrm>
        </p:grpSpPr>
        <p:grpSp>
          <p:nvGrpSpPr>
            <p:cNvPr id="16" name="Agrupar 5"/>
            <p:cNvGrpSpPr/>
            <p:nvPr/>
          </p:nvGrpSpPr>
          <p:grpSpPr>
            <a:xfrm>
              <a:off x="9826123" y="3109640"/>
              <a:ext cx="2102525" cy="3572519"/>
              <a:chOff x="9826123" y="3109640"/>
              <a:chExt cx="2102525" cy="3572519"/>
            </a:xfrm>
          </p:grpSpPr>
          <p:sp>
            <p:nvSpPr>
              <p:cNvPr id="17" name="CaixaDeTexto 5"/>
              <p:cNvSpPr txBox="1"/>
              <p:nvPr/>
            </p:nvSpPr>
            <p:spPr>
              <a:xfrm>
                <a:off x="10200457" y="6312827"/>
                <a:ext cx="1728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sz="1200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base: 1.056 entrevistas</a:t>
                </a:r>
              </a:p>
            </p:txBody>
          </p:sp>
          <p:sp>
            <p:nvSpPr>
              <p:cNvPr id="18" name="CaixaDeTexto 37"/>
              <p:cNvSpPr txBox="1"/>
              <p:nvPr/>
            </p:nvSpPr>
            <p:spPr>
              <a:xfrm rot="21045577">
                <a:off x="10002603" y="3645550"/>
                <a:ext cx="1213188" cy="103870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latin typeface="Arial Narrow" pitchFamily="34" charset="0"/>
                  </a:rPr>
                  <a:t>média</a:t>
                </a:r>
              </a:p>
              <a:p>
                <a:pPr algn="ctr"/>
                <a:r>
                  <a:rPr lang="pt-BR" sz="2400" b="1" dirty="0">
                    <a:latin typeface="Arial Narrow" pitchFamily="34" charset="0"/>
                  </a:rPr>
                  <a:t>7,9</a:t>
                </a:r>
                <a:endParaRPr lang="pt-BR" sz="3200" b="1" dirty="0">
                  <a:latin typeface="Arial Narrow" pitchFamily="34" charset="0"/>
                </a:endParaRPr>
              </a:p>
            </p:txBody>
          </p:sp>
          <p:sp>
            <p:nvSpPr>
              <p:cNvPr id="19" name="CaixaDeTexto 5"/>
              <p:cNvSpPr txBox="1"/>
              <p:nvPr/>
            </p:nvSpPr>
            <p:spPr>
              <a:xfrm>
                <a:off x="9826123" y="3109640"/>
                <a:ext cx="1728191" cy="4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b="1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LUCRO</a:t>
                </a:r>
              </a:p>
            </p:txBody>
          </p:sp>
        </p:grpSp>
        <p:grpSp>
          <p:nvGrpSpPr>
            <p:cNvPr id="20" name="Agrupar 3"/>
            <p:cNvGrpSpPr/>
            <p:nvPr/>
          </p:nvGrpSpPr>
          <p:grpSpPr>
            <a:xfrm>
              <a:off x="6744072" y="3109640"/>
              <a:ext cx="2542808" cy="3572519"/>
              <a:chOff x="6744072" y="3109640"/>
              <a:chExt cx="2542808" cy="3572519"/>
            </a:xfrm>
          </p:grpSpPr>
          <p:sp>
            <p:nvSpPr>
              <p:cNvPr id="21" name="CaixaDeTexto 5"/>
              <p:cNvSpPr txBox="1"/>
              <p:nvPr/>
            </p:nvSpPr>
            <p:spPr>
              <a:xfrm>
                <a:off x="6744072" y="6312827"/>
                <a:ext cx="1728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sz="1200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base: 62 entrevistas</a:t>
                </a:r>
              </a:p>
            </p:txBody>
          </p:sp>
          <p:sp>
            <p:nvSpPr>
              <p:cNvPr id="22" name="CaixaDeTexto 37"/>
              <p:cNvSpPr txBox="1"/>
              <p:nvPr/>
            </p:nvSpPr>
            <p:spPr>
              <a:xfrm rot="21045577">
                <a:off x="7094971" y="3645550"/>
                <a:ext cx="1213188" cy="103870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latin typeface="Arial Narrow" pitchFamily="34" charset="0"/>
                  </a:rPr>
                  <a:t>média</a:t>
                </a:r>
              </a:p>
              <a:p>
                <a:pPr algn="ctr"/>
                <a:r>
                  <a:rPr lang="pt-BR" sz="2400" b="1" dirty="0">
                    <a:latin typeface="Arial Narrow" pitchFamily="34" charset="0"/>
                  </a:rPr>
                  <a:t>2,2</a:t>
                </a:r>
                <a:endParaRPr lang="pt-BR" sz="3200" b="1" dirty="0">
                  <a:latin typeface="Arial Narrow" pitchFamily="34" charset="0"/>
                </a:endParaRPr>
              </a:p>
            </p:txBody>
          </p:sp>
          <p:sp>
            <p:nvSpPr>
              <p:cNvPr id="23" name="CaixaDeTexto 5"/>
              <p:cNvSpPr txBox="1"/>
              <p:nvPr/>
            </p:nvSpPr>
            <p:spPr>
              <a:xfrm>
                <a:off x="6744072" y="3109640"/>
                <a:ext cx="2003565" cy="4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b="1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PREJUÍZO</a:t>
                </a:r>
              </a:p>
            </p:txBody>
          </p:sp>
          <p:grpSp>
            <p:nvGrpSpPr>
              <p:cNvPr id="24" name="Agrupar 20"/>
              <p:cNvGrpSpPr/>
              <p:nvPr/>
            </p:nvGrpSpPr>
            <p:grpSpPr>
              <a:xfrm>
                <a:off x="9106880" y="3363555"/>
                <a:ext cx="180000" cy="2268975"/>
                <a:chOff x="9106603" y="3109640"/>
                <a:chExt cx="180000" cy="2268975"/>
              </a:xfrm>
            </p:grpSpPr>
            <p:cxnSp>
              <p:nvCxnSpPr>
                <p:cNvPr id="25" name="Conector reto 24"/>
                <p:cNvCxnSpPr/>
                <p:nvPr/>
              </p:nvCxnSpPr>
              <p:spPr>
                <a:xfrm flipH="1">
                  <a:off x="9196603" y="3109640"/>
                  <a:ext cx="0" cy="1044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Elipse 25"/>
                <p:cNvSpPr/>
                <p:nvPr/>
              </p:nvSpPr>
              <p:spPr>
                <a:xfrm>
                  <a:off x="9106603" y="4153640"/>
                  <a:ext cx="180000" cy="180975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27" name="Conector reto 26"/>
                <p:cNvCxnSpPr/>
                <p:nvPr/>
              </p:nvCxnSpPr>
              <p:spPr>
                <a:xfrm flipH="1">
                  <a:off x="9196603" y="4334615"/>
                  <a:ext cx="0" cy="1044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o Explicativo Retangular 26"/>
            <p:cNvSpPr/>
            <p:nvPr/>
          </p:nvSpPr>
          <p:spPr>
            <a:xfrm>
              <a:off x="6458801" y="5009931"/>
              <a:ext cx="2371725" cy="857250"/>
            </a:xfrm>
            <a:prstGeom prst="wedgeRectCallout">
              <a:avLst>
                <a:gd name="adj1" fmla="val -7093"/>
                <a:gd name="adj2" fmla="val -6554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66% dos entrevistados que afirmaram ter tido prejuízo deram nota 0. Ou seja, metade não culpa o EMPRETEC por tal alteração no lucro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35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63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512640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no que tange ao lucro mensal, os resultados são positivos na medida em que 2 em 3 empresários (67%) declararam aumento e somente 1 em 21 entrevistados (5%) declararam uma diminuição no lucro mensal da empresa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(P26)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no entanto, observa-se uma leve deterioração na comparação com os resultados de 2014, influencia provável da situação econômica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(P26)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6430963" y="4175125"/>
            <a:ext cx="5360988" cy="893763"/>
            <a:chOff x="6430963" y="4175125"/>
            <a:chExt cx="5360988" cy="893763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430963" y="4175125"/>
              <a:ext cx="5360988" cy="0"/>
            </a:xfrm>
            <a:prstGeom prst="line">
              <a:avLst/>
            </a:prstGeom>
            <a:noFill/>
            <a:ln w="793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602413" y="4354513"/>
              <a:ext cx="157162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diminuição no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073900" y="4686300"/>
              <a:ext cx="6238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lucro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8488363" y="4354513"/>
              <a:ext cx="137001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estabilidade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0282238" y="4354513"/>
              <a:ext cx="1363663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aumento de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0648950" y="4686300"/>
              <a:ext cx="6238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lucro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6872288" y="1738313"/>
            <a:ext cx="4111625" cy="3916158"/>
            <a:chOff x="6872288" y="1738313"/>
            <a:chExt cx="4111625" cy="391615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872288" y="2117725"/>
              <a:ext cx="3976688" cy="2054225"/>
            </a:xfrm>
            <a:custGeom>
              <a:avLst/>
              <a:gdLst>
                <a:gd name="T0" fmla="*/ 0 w 2505"/>
                <a:gd name="T1" fmla="*/ 1262 h 1294"/>
                <a:gd name="T2" fmla="*/ 249 w 2505"/>
                <a:gd name="T3" fmla="*/ 1262 h 1294"/>
                <a:gd name="T4" fmla="*/ 249 w 2505"/>
                <a:gd name="T5" fmla="*/ 1294 h 1294"/>
                <a:gd name="T6" fmla="*/ 0 w 2505"/>
                <a:gd name="T7" fmla="*/ 1294 h 1294"/>
                <a:gd name="T8" fmla="*/ 0 w 2505"/>
                <a:gd name="T9" fmla="*/ 1262 h 1294"/>
                <a:gd name="T10" fmla="*/ 1126 w 2505"/>
                <a:gd name="T11" fmla="*/ 907 h 1294"/>
                <a:gd name="T12" fmla="*/ 1379 w 2505"/>
                <a:gd name="T13" fmla="*/ 907 h 1294"/>
                <a:gd name="T14" fmla="*/ 1379 w 2505"/>
                <a:gd name="T15" fmla="*/ 1294 h 1294"/>
                <a:gd name="T16" fmla="*/ 1126 w 2505"/>
                <a:gd name="T17" fmla="*/ 1294 h 1294"/>
                <a:gd name="T18" fmla="*/ 1126 w 2505"/>
                <a:gd name="T19" fmla="*/ 907 h 1294"/>
                <a:gd name="T20" fmla="*/ 2251 w 2505"/>
                <a:gd name="T21" fmla="*/ 0 h 1294"/>
                <a:gd name="T22" fmla="*/ 2505 w 2505"/>
                <a:gd name="T23" fmla="*/ 0 h 1294"/>
                <a:gd name="T24" fmla="*/ 2505 w 2505"/>
                <a:gd name="T25" fmla="*/ 1294 h 1294"/>
                <a:gd name="T26" fmla="*/ 2251 w 2505"/>
                <a:gd name="T27" fmla="*/ 1294 h 1294"/>
                <a:gd name="T28" fmla="*/ 2251 w 2505"/>
                <a:gd name="T29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5" h="1294">
                  <a:moveTo>
                    <a:pt x="0" y="1262"/>
                  </a:moveTo>
                  <a:lnTo>
                    <a:pt x="249" y="1262"/>
                  </a:lnTo>
                  <a:lnTo>
                    <a:pt x="249" y="1294"/>
                  </a:lnTo>
                  <a:lnTo>
                    <a:pt x="0" y="1294"/>
                  </a:lnTo>
                  <a:lnTo>
                    <a:pt x="0" y="1262"/>
                  </a:lnTo>
                  <a:close/>
                  <a:moveTo>
                    <a:pt x="1126" y="907"/>
                  </a:moveTo>
                  <a:lnTo>
                    <a:pt x="1379" y="907"/>
                  </a:lnTo>
                  <a:lnTo>
                    <a:pt x="1379" y="1294"/>
                  </a:lnTo>
                  <a:lnTo>
                    <a:pt x="1126" y="1294"/>
                  </a:lnTo>
                  <a:lnTo>
                    <a:pt x="1126" y="907"/>
                  </a:lnTo>
                  <a:close/>
                  <a:moveTo>
                    <a:pt x="2251" y="0"/>
                  </a:moveTo>
                  <a:lnTo>
                    <a:pt x="2505" y="0"/>
                  </a:lnTo>
                  <a:lnTo>
                    <a:pt x="2505" y="1294"/>
                  </a:lnTo>
                  <a:lnTo>
                    <a:pt x="2251" y="1294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899275" y="3733800"/>
              <a:ext cx="4445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621713" y="3173413"/>
              <a:ext cx="57467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23%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0409238" y="1738313"/>
              <a:ext cx="574675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75%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8516939" y="5359752"/>
              <a:ext cx="107950" cy="10795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8680451" y="5285139"/>
              <a:ext cx="564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2014</a:t>
              </a:r>
              <a:endParaRPr kumimoji="0" lang="pt-BR" altLang="pt-B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7381875" y="1963738"/>
            <a:ext cx="4110038" cy="3690733"/>
            <a:chOff x="7381875" y="1963738"/>
            <a:chExt cx="4110038" cy="3690733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7381875" y="2349500"/>
              <a:ext cx="3976688" cy="1822450"/>
            </a:xfrm>
            <a:custGeom>
              <a:avLst/>
              <a:gdLst>
                <a:gd name="T0" fmla="*/ 0 w 2505"/>
                <a:gd name="T1" fmla="*/ 1066 h 1148"/>
                <a:gd name="T2" fmla="*/ 249 w 2505"/>
                <a:gd name="T3" fmla="*/ 1066 h 1148"/>
                <a:gd name="T4" fmla="*/ 249 w 2505"/>
                <a:gd name="T5" fmla="*/ 1148 h 1148"/>
                <a:gd name="T6" fmla="*/ 0 w 2505"/>
                <a:gd name="T7" fmla="*/ 1148 h 1148"/>
                <a:gd name="T8" fmla="*/ 0 w 2505"/>
                <a:gd name="T9" fmla="*/ 1066 h 1148"/>
                <a:gd name="T10" fmla="*/ 1126 w 2505"/>
                <a:gd name="T11" fmla="*/ 665 h 1148"/>
                <a:gd name="T12" fmla="*/ 1379 w 2505"/>
                <a:gd name="T13" fmla="*/ 665 h 1148"/>
                <a:gd name="T14" fmla="*/ 1379 w 2505"/>
                <a:gd name="T15" fmla="*/ 1148 h 1148"/>
                <a:gd name="T16" fmla="*/ 1126 w 2505"/>
                <a:gd name="T17" fmla="*/ 1148 h 1148"/>
                <a:gd name="T18" fmla="*/ 1126 w 2505"/>
                <a:gd name="T19" fmla="*/ 665 h 1148"/>
                <a:gd name="T20" fmla="*/ 2251 w 2505"/>
                <a:gd name="T21" fmla="*/ 0 h 1148"/>
                <a:gd name="T22" fmla="*/ 2505 w 2505"/>
                <a:gd name="T23" fmla="*/ 0 h 1148"/>
                <a:gd name="T24" fmla="*/ 2505 w 2505"/>
                <a:gd name="T25" fmla="*/ 1148 h 1148"/>
                <a:gd name="T26" fmla="*/ 2251 w 2505"/>
                <a:gd name="T27" fmla="*/ 1148 h 1148"/>
                <a:gd name="T28" fmla="*/ 2251 w 2505"/>
                <a:gd name="T29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5" h="1148">
                  <a:moveTo>
                    <a:pt x="0" y="1066"/>
                  </a:moveTo>
                  <a:lnTo>
                    <a:pt x="249" y="1066"/>
                  </a:lnTo>
                  <a:lnTo>
                    <a:pt x="249" y="1148"/>
                  </a:lnTo>
                  <a:lnTo>
                    <a:pt x="0" y="1148"/>
                  </a:lnTo>
                  <a:lnTo>
                    <a:pt x="0" y="1066"/>
                  </a:lnTo>
                  <a:close/>
                  <a:moveTo>
                    <a:pt x="1126" y="665"/>
                  </a:moveTo>
                  <a:lnTo>
                    <a:pt x="1379" y="665"/>
                  </a:lnTo>
                  <a:lnTo>
                    <a:pt x="1379" y="1148"/>
                  </a:lnTo>
                  <a:lnTo>
                    <a:pt x="1126" y="1148"/>
                  </a:lnTo>
                  <a:lnTo>
                    <a:pt x="1126" y="665"/>
                  </a:lnTo>
                  <a:close/>
                  <a:moveTo>
                    <a:pt x="2251" y="0"/>
                  </a:moveTo>
                  <a:lnTo>
                    <a:pt x="2505" y="0"/>
                  </a:lnTo>
                  <a:lnTo>
                    <a:pt x="2505" y="1148"/>
                  </a:lnTo>
                  <a:lnTo>
                    <a:pt x="2251" y="114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407275" y="3660775"/>
              <a:ext cx="44450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5%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9131300" y="3024188"/>
              <a:ext cx="5730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28%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0918825" y="1963738"/>
              <a:ext cx="57308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3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67%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9529764" y="5359752"/>
              <a:ext cx="107950" cy="107950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2800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9691689" y="5285139"/>
              <a:ext cx="5642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2015</a:t>
              </a:r>
              <a:endParaRPr kumimoji="0" lang="pt-BR" altLang="pt-B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" name="Retângulo de cantos arredondados 9"/>
          <p:cNvSpPr/>
          <p:nvPr/>
        </p:nvSpPr>
        <p:spPr>
          <a:xfrm>
            <a:off x="6686550" y="1449323"/>
            <a:ext cx="2589072" cy="85283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lucro mensal em função da participação no </a:t>
            </a:r>
            <a:r>
              <a:rPr lang="pt-BR" sz="1600" dirty="0" err="1">
                <a:solidFill>
                  <a:prstClr val="white"/>
                </a:solidFill>
                <a:latin typeface="Arial Narrow" panose="020B0606020202030204" pitchFamily="34" charset="0"/>
              </a:rPr>
              <a:t>Empretec</a:t>
            </a:r>
            <a:endParaRPr lang="pt-BR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682397" y="5987842"/>
            <a:ext cx="293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desconsideradas as respostas ‘não sabe’ e ‘sem resposta’</a:t>
            </a:r>
          </a:p>
        </p:txBody>
      </p:sp>
      <p:sp>
        <p:nvSpPr>
          <p:cNvPr id="5" name="Forma Livre 4"/>
          <p:cNvSpPr/>
          <p:nvPr/>
        </p:nvSpPr>
        <p:spPr>
          <a:xfrm>
            <a:off x="290150" y="1260000"/>
            <a:ext cx="5364926" cy="2603500"/>
          </a:xfrm>
          <a:custGeom>
            <a:avLst/>
            <a:gdLst>
              <a:gd name="connsiteX0" fmla="*/ 127000 w 5702300"/>
              <a:gd name="connsiteY0" fmla="*/ 127000 h 2603500"/>
              <a:gd name="connsiteX1" fmla="*/ 0 w 5702300"/>
              <a:gd name="connsiteY1" fmla="*/ 431800 h 2603500"/>
              <a:gd name="connsiteX2" fmla="*/ 342900 w 5702300"/>
              <a:gd name="connsiteY2" fmla="*/ 1917700 h 2603500"/>
              <a:gd name="connsiteX3" fmla="*/ 419100 w 5702300"/>
              <a:gd name="connsiteY3" fmla="*/ 2540000 h 2603500"/>
              <a:gd name="connsiteX4" fmla="*/ 2057400 w 5702300"/>
              <a:gd name="connsiteY4" fmla="*/ 2603500 h 2603500"/>
              <a:gd name="connsiteX5" fmla="*/ 4216400 w 5702300"/>
              <a:gd name="connsiteY5" fmla="*/ 2552700 h 2603500"/>
              <a:gd name="connsiteX6" fmla="*/ 5003800 w 5702300"/>
              <a:gd name="connsiteY6" fmla="*/ 2044700 h 2603500"/>
              <a:gd name="connsiteX7" fmla="*/ 5702300 w 5702300"/>
              <a:gd name="connsiteY7" fmla="*/ 825500 h 2603500"/>
              <a:gd name="connsiteX8" fmla="*/ 5372100 w 5702300"/>
              <a:gd name="connsiteY8" fmla="*/ 25400 h 2603500"/>
              <a:gd name="connsiteX9" fmla="*/ 4267200 w 5702300"/>
              <a:gd name="connsiteY9" fmla="*/ 0 h 2603500"/>
              <a:gd name="connsiteX10" fmla="*/ 1536700 w 5702300"/>
              <a:gd name="connsiteY10" fmla="*/ 127000 h 2603500"/>
              <a:gd name="connsiteX11" fmla="*/ 1346200 w 5702300"/>
              <a:gd name="connsiteY11" fmla="*/ 127000 h 2603500"/>
              <a:gd name="connsiteX12" fmla="*/ 177800 w 5702300"/>
              <a:gd name="connsiteY12" fmla="*/ 139700 h 2603500"/>
              <a:gd name="connsiteX13" fmla="*/ 127000 w 5702300"/>
              <a:gd name="connsiteY13" fmla="*/ 1270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2300" h="2603500">
                <a:moveTo>
                  <a:pt x="127000" y="127000"/>
                </a:moveTo>
                <a:lnTo>
                  <a:pt x="0" y="431800"/>
                </a:lnTo>
                <a:lnTo>
                  <a:pt x="342900" y="1917700"/>
                </a:lnTo>
                <a:lnTo>
                  <a:pt x="419100" y="2540000"/>
                </a:lnTo>
                <a:lnTo>
                  <a:pt x="2057400" y="2603500"/>
                </a:lnTo>
                <a:lnTo>
                  <a:pt x="4216400" y="2552700"/>
                </a:lnTo>
                <a:lnTo>
                  <a:pt x="5003800" y="2044700"/>
                </a:lnTo>
                <a:lnTo>
                  <a:pt x="5702300" y="825500"/>
                </a:lnTo>
                <a:lnTo>
                  <a:pt x="5372100" y="25400"/>
                </a:lnTo>
                <a:lnTo>
                  <a:pt x="4267200" y="0"/>
                </a:lnTo>
                <a:lnTo>
                  <a:pt x="1536700" y="127000"/>
                </a:lnTo>
                <a:lnTo>
                  <a:pt x="1346200" y="127000"/>
                </a:lnTo>
                <a:lnTo>
                  <a:pt x="177800" y="139700"/>
                </a:lnTo>
                <a:lnTo>
                  <a:pt x="127000" y="12700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/>
      <p:bldP spid="30" grpId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64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60000"/>
            <a:ext cx="512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defRPr sz="2000" u="sng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defRPr>
            </a:lvl1pPr>
          </a:lstStyle>
          <a:p>
            <a:r>
              <a:rPr lang="pt-BR" u="none" dirty="0"/>
              <a:t>parte significativa dessa mudança no volume de vendas é atribuída ao </a:t>
            </a:r>
            <a:r>
              <a:rPr lang="pt-BR" u="none" dirty="0" err="1"/>
              <a:t>Empretec</a:t>
            </a:r>
            <a:r>
              <a:rPr lang="pt-BR" u="none" dirty="0"/>
              <a:t> </a:t>
            </a:r>
            <a:r>
              <a:rPr lang="pt-BR" sz="1400" u="none" dirty="0"/>
              <a:t>(P25)</a:t>
            </a:r>
          </a:p>
        </p:txBody>
      </p:sp>
      <p:sp>
        <p:nvSpPr>
          <p:cNvPr id="13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658336" y="6086771"/>
            <a:ext cx="3257087" cy="611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onde 0 significa ‘não contribuiu em nada' e 10 que significa ‘contribuiu muito':</a:t>
            </a:r>
            <a:endParaRPr lang="pt-BR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tângulo de cantos arredondados 9"/>
          <p:cNvSpPr/>
          <p:nvPr/>
        </p:nvSpPr>
        <p:spPr>
          <a:xfrm>
            <a:off x="6744072" y="1449323"/>
            <a:ext cx="4810242" cy="73900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quanto a participação no EMPRETEC contribuiu para a mudança nas VENDAS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414269" y="2282466"/>
            <a:ext cx="5469847" cy="3572519"/>
            <a:chOff x="746750" y="3023111"/>
            <a:chExt cx="5469847" cy="3572519"/>
          </a:xfrm>
        </p:grpSpPr>
        <p:grpSp>
          <p:nvGrpSpPr>
            <p:cNvPr id="17" name="Agrupar 6"/>
            <p:cNvGrpSpPr/>
            <p:nvPr/>
          </p:nvGrpSpPr>
          <p:grpSpPr>
            <a:xfrm>
              <a:off x="3737798" y="3023111"/>
              <a:ext cx="2478799" cy="3572519"/>
              <a:chOff x="9449849" y="3109640"/>
              <a:chExt cx="2478799" cy="3572519"/>
            </a:xfrm>
          </p:grpSpPr>
          <p:sp>
            <p:nvSpPr>
              <p:cNvPr id="18" name="CaixaDeTexto 5"/>
              <p:cNvSpPr txBox="1"/>
              <p:nvPr/>
            </p:nvSpPr>
            <p:spPr>
              <a:xfrm>
                <a:off x="10200457" y="6312827"/>
                <a:ext cx="1728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sz="1200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base: 1.003 entrevistas</a:t>
                </a:r>
              </a:p>
            </p:txBody>
          </p:sp>
          <p:sp>
            <p:nvSpPr>
              <p:cNvPr id="19" name="CaixaDeTexto 37"/>
              <p:cNvSpPr txBox="1"/>
              <p:nvPr/>
            </p:nvSpPr>
            <p:spPr>
              <a:xfrm rot="21045577">
                <a:off x="9963448" y="3655302"/>
                <a:ext cx="1213188" cy="103870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latin typeface="Arial Narrow" pitchFamily="34" charset="0"/>
                  </a:rPr>
                  <a:t>média</a:t>
                </a:r>
              </a:p>
              <a:p>
                <a:pPr algn="ctr"/>
                <a:r>
                  <a:rPr lang="pt-BR" sz="2400" b="1" dirty="0">
                    <a:latin typeface="Arial Narrow" pitchFamily="34" charset="0"/>
                  </a:rPr>
                  <a:t>7,8</a:t>
                </a:r>
                <a:endParaRPr lang="pt-BR" sz="3200" b="1" dirty="0">
                  <a:latin typeface="Arial Narrow" pitchFamily="34" charset="0"/>
                </a:endParaRPr>
              </a:p>
            </p:txBody>
          </p:sp>
          <p:sp>
            <p:nvSpPr>
              <p:cNvPr id="20" name="CaixaDeTexto 5"/>
              <p:cNvSpPr txBox="1"/>
              <p:nvPr/>
            </p:nvSpPr>
            <p:spPr>
              <a:xfrm>
                <a:off x="9449849" y="3109640"/>
                <a:ext cx="247879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b="1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AUMENTO NAS VENDAS</a:t>
                </a:r>
              </a:p>
            </p:txBody>
          </p:sp>
        </p:grpSp>
        <p:grpSp>
          <p:nvGrpSpPr>
            <p:cNvPr id="21" name="Agrupar 3"/>
            <p:cNvGrpSpPr/>
            <p:nvPr/>
          </p:nvGrpSpPr>
          <p:grpSpPr>
            <a:xfrm>
              <a:off x="1032021" y="3023111"/>
              <a:ext cx="2542808" cy="3572519"/>
              <a:chOff x="6744072" y="3109640"/>
              <a:chExt cx="2542808" cy="3572519"/>
            </a:xfrm>
          </p:grpSpPr>
          <p:sp>
            <p:nvSpPr>
              <p:cNvPr id="22" name="CaixaDeTexto 5"/>
              <p:cNvSpPr txBox="1"/>
              <p:nvPr/>
            </p:nvSpPr>
            <p:spPr>
              <a:xfrm>
                <a:off x="6744072" y="6312827"/>
                <a:ext cx="17281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sz="1200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base: 98 entrevistas</a:t>
                </a:r>
              </a:p>
            </p:txBody>
          </p:sp>
          <p:sp>
            <p:nvSpPr>
              <p:cNvPr id="23" name="CaixaDeTexto 37"/>
              <p:cNvSpPr txBox="1"/>
              <p:nvPr/>
            </p:nvSpPr>
            <p:spPr>
              <a:xfrm rot="21045577">
                <a:off x="7094971" y="3645550"/>
                <a:ext cx="1213188" cy="103870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b="1" dirty="0">
                    <a:latin typeface="Arial Narrow" pitchFamily="34" charset="0"/>
                  </a:rPr>
                  <a:t>média</a:t>
                </a:r>
              </a:p>
              <a:p>
                <a:pPr algn="ctr"/>
                <a:r>
                  <a:rPr lang="pt-BR" sz="2400" b="1" dirty="0">
                    <a:latin typeface="Arial Narrow" pitchFamily="34" charset="0"/>
                  </a:rPr>
                  <a:t>3,2</a:t>
                </a:r>
                <a:endParaRPr lang="pt-BR" sz="3200" b="1" dirty="0">
                  <a:latin typeface="Arial Narrow" pitchFamily="34" charset="0"/>
                </a:endParaRPr>
              </a:p>
            </p:txBody>
          </p:sp>
          <p:sp>
            <p:nvSpPr>
              <p:cNvPr id="24" name="CaixaDeTexto 5"/>
              <p:cNvSpPr txBox="1"/>
              <p:nvPr/>
            </p:nvSpPr>
            <p:spPr>
              <a:xfrm>
                <a:off x="6744072" y="3109640"/>
                <a:ext cx="2003565" cy="4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2060"/>
                  </a:buClr>
                  <a:buSzPct val="120000"/>
                </a:pPr>
                <a:r>
                  <a:rPr lang="pt-BR" b="1" dirty="0">
                    <a:solidFill>
                      <a:srgbClr val="002060"/>
                    </a:solidFill>
                    <a:latin typeface="Arial Narrow" panose="020B0606020202030204" pitchFamily="34" charset="0"/>
                    <a:ea typeface="Verdana" pitchFamily="34" charset="0"/>
                    <a:cs typeface="Arial" charset="0"/>
                  </a:rPr>
                  <a:t>PREJUÍZO</a:t>
                </a:r>
              </a:p>
            </p:txBody>
          </p:sp>
          <p:grpSp>
            <p:nvGrpSpPr>
              <p:cNvPr id="25" name="Agrupar 21"/>
              <p:cNvGrpSpPr/>
              <p:nvPr/>
            </p:nvGrpSpPr>
            <p:grpSpPr>
              <a:xfrm>
                <a:off x="9106880" y="3363555"/>
                <a:ext cx="180000" cy="2268975"/>
                <a:chOff x="9106603" y="3109640"/>
                <a:chExt cx="180000" cy="2268975"/>
              </a:xfrm>
            </p:grpSpPr>
            <p:cxnSp>
              <p:nvCxnSpPr>
                <p:cNvPr id="26" name="Conector reto 25"/>
                <p:cNvCxnSpPr/>
                <p:nvPr/>
              </p:nvCxnSpPr>
              <p:spPr>
                <a:xfrm flipH="1">
                  <a:off x="9196603" y="3109640"/>
                  <a:ext cx="0" cy="1044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Elipse 26"/>
                <p:cNvSpPr/>
                <p:nvPr/>
              </p:nvSpPr>
              <p:spPr>
                <a:xfrm>
                  <a:off x="9106603" y="4153640"/>
                  <a:ext cx="180000" cy="180975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28" name="Conector reto 27"/>
                <p:cNvCxnSpPr/>
                <p:nvPr/>
              </p:nvCxnSpPr>
              <p:spPr>
                <a:xfrm flipH="1">
                  <a:off x="9196603" y="4334615"/>
                  <a:ext cx="0" cy="10440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o Explicativo Retangular 8"/>
            <p:cNvSpPr/>
            <p:nvPr/>
          </p:nvSpPr>
          <p:spPr>
            <a:xfrm>
              <a:off x="746750" y="4923402"/>
              <a:ext cx="2371725" cy="857250"/>
            </a:xfrm>
            <a:prstGeom prst="wedgeRectCallout">
              <a:avLst>
                <a:gd name="adj1" fmla="val -7093"/>
                <a:gd name="adj2" fmla="val -6554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48% dos entrevistados que afirmaram ter tido prejuízo deram nota 0. Ou seja, metade não responsabilizam o EMPRETEC por tal situação</a:t>
              </a:r>
            </a:p>
          </p:txBody>
        </p:sp>
      </p:grpSp>
      <p:sp>
        <p:nvSpPr>
          <p:cNvPr id="30" name="CaixaDeTexto 5"/>
          <p:cNvSpPr txBox="1"/>
          <p:nvPr/>
        </p:nvSpPr>
        <p:spPr>
          <a:xfrm>
            <a:off x="474672" y="2597910"/>
            <a:ext cx="5126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  <a:defRPr sz="2000" u="sng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defRPr>
            </a:lvl1pPr>
          </a:lstStyle>
          <a:p>
            <a:r>
              <a:rPr lang="pt-BR" u="none" dirty="0"/>
              <a:t>as empresas que tiveram aumento nas vendas reconhecem a influência de forma acentuada, enquanto as que tiveram prejuízo quase que isentam de responsabilidade o </a:t>
            </a:r>
            <a:r>
              <a:rPr lang="pt-BR" u="none" dirty="0" err="1"/>
              <a:t>Empretec</a:t>
            </a:r>
            <a:r>
              <a:rPr lang="pt-BR" u="none" dirty="0"/>
              <a:t> </a:t>
            </a:r>
            <a:endParaRPr lang="pt-BR" sz="1400" u="none" dirty="0"/>
          </a:p>
        </p:txBody>
      </p:sp>
    </p:spTree>
    <p:extLst>
      <p:ext uri="{BB962C8B-B14F-4D97-AF65-F5344CB8AC3E}">
        <p14:creationId xmlns:p14="http://schemas.microsoft.com/office/powerpoint/2010/main" val="31611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 animBg="1"/>
      <p:bldP spid="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7068428" y="3687477"/>
            <a:ext cx="2964057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10" name="Retângulo de cantos arredondados 9">
            <a:hlinkClick r:id="" action="ppaction://noaction" highlightClick="1"/>
          </p:cNvPr>
          <p:cNvSpPr/>
          <p:nvPr/>
        </p:nvSpPr>
        <p:spPr>
          <a:xfrm>
            <a:off x="7094855" y="2841222"/>
            <a:ext cx="2374900" cy="9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922076" y="1961256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D</a:t>
            </a:r>
          </a:p>
        </p:txBody>
      </p:sp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3295585" y="3857451"/>
            <a:ext cx="21796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2961585" y="3201296"/>
            <a:ext cx="2179638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2725140" y="2513009"/>
            <a:ext cx="2374900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3325757" y="1791665"/>
            <a:ext cx="25352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11" name="Elipse 10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2" name="Imagem 18" descr="layout sebrae.jpg"/>
          <p:cNvPicPr>
            <a:picLocks noChangeAspect="1"/>
          </p:cNvPicPr>
          <p:nvPr/>
        </p:nvPicPr>
        <p:blipFill>
          <a:blip r:embed="rId5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5"/>
          <p:cNvSpPr txBox="1"/>
          <p:nvPr/>
        </p:nvSpPr>
        <p:spPr>
          <a:xfrm>
            <a:off x="3383158" y="5037874"/>
            <a:ext cx="5917721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600" dirty="0">
                <a:solidFill>
                  <a:schemeClr val="bg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 todos os entrevistados (3.482 entrevistas)</a:t>
            </a:r>
          </a:p>
        </p:txBody>
      </p:sp>
    </p:spTree>
    <p:extLst>
      <p:ext uri="{BB962C8B-B14F-4D97-AF65-F5344CB8AC3E}">
        <p14:creationId xmlns:p14="http://schemas.microsoft.com/office/powerpoint/2010/main" val="36118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66</a:t>
            </a:fld>
            <a:endParaRPr lang="pt-BR"/>
          </a:p>
        </p:txBody>
      </p:sp>
      <p:sp>
        <p:nvSpPr>
          <p:cNvPr id="195" name="Retângulo 194"/>
          <p:cNvSpPr/>
          <p:nvPr/>
        </p:nvSpPr>
        <p:spPr>
          <a:xfrm>
            <a:off x="479376" y="1196752"/>
            <a:ext cx="11026824" cy="89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P29 Em relação à qualidade do conteúdo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dê uma nota de 0 a 10, sendo 0 “péssimo” e 10 “excelente”. </a:t>
            </a:r>
          </a:p>
        </p:txBody>
      </p:sp>
      <p:sp>
        <p:nvSpPr>
          <p:cNvPr id="196" name="CaixaDeTexto 5"/>
          <p:cNvSpPr txBox="1"/>
          <p:nvPr/>
        </p:nvSpPr>
        <p:spPr>
          <a:xfrm>
            <a:off x="-30609" y="6488668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3.481 entrevistas</a:t>
            </a:r>
          </a:p>
        </p:txBody>
      </p:sp>
      <p:sp>
        <p:nvSpPr>
          <p:cNvPr id="188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190" name="Gráfico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51486"/>
              </p:ext>
            </p:extLst>
          </p:nvPr>
        </p:nvGraphicFramePr>
        <p:xfrm>
          <a:off x="1138808" y="2115676"/>
          <a:ext cx="5833492" cy="379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1" name="CaixaDeTexto 37"/>
          <p:cNvSpPr txBox="1"/>
          <p:nvPr/>
        </p:nvSpPr>
        <p:spPr>
          <a:xfrm rot="21045577">
            <a:off x="1937463" y="2327289"/>
            <a:ext cx="1620889" cy="160133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000" b="1" dirty="0">
                <a:latin typeface="Arial Narrow" pitchFamily="34" charset="0"/>
              </a:rPr>
              <a:t>GERAL</a:t>
            </a:r>
          </a:p>
          <a:p>
            <a:pPr algn="ctr"/>
            <a:r>
              <a:rPr lang="pt-BR" sz="2800" b="1" dirty="0">
                <a:latin typeface="Arial Narrow" pitchFamily="34" charset="0"/>
              </a:rPr>
              <a:t>9,2</a:t>
            </a:r>
            <a:endParaRPr lang="pt-BR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195" name="Retângulo 194"/>
          <p:cNvSpPr/>
          <p:nvPr/>
        </p:nvSpPr>
        <p:spPr>
          <a:xfrm>
            <a:off x="479376" y="1196752"/>
            <a:ext cx="11026824" cy="89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P30 a P38 Quanto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contribuiu para o(a) Sr.(a) ter uma melhor visão ou melhor conhecimento sobre...Por favor, escolha a resposta adequada para cada item</a:t>
            </a:r>
          </a:p>
        </p:txBody>
      </p:sp>
      <p:sp>
        <p:nvSpPr>
          <p:cNvPr id="188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54783"/>
              </p:ext>
            </p:extLst>
          </p:nvPr>
        </p:nvGraphicFramePr>
        <p:xfrm>
          <a:off x="1080770" y="2552065"/>
          <a:ext cx="10425430" cy="317436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6498085">
                  <a:extLst>
                    <a:ext uri="{9D8B030D-6E8A-4147-A177-3AD203B41FA5}">
                      <a16:colId xmlns:a16="http://schemas.microsoft.com/office/drawing/2014/main" xmlns="" val="1992690120"/>
                    </a:ext>
                  </a:extLst>
                </a:gridCol>
                <a:gridCol w="1338023">
                  <a:extLst>
                    <a:ext uri="{9D8B030D-6E8A-4147-A177-3AD203B41FA5}">
                      <a16:colId xmlns:a16="http://schemas.microsoft.com/office/drawing/2014/main" xmlns="" val="1245061060"/>
                    </a:ext>
                  </a:extLst>
                </a:gridCol>
                <a:gridCol w="1338023">
                  <a:extLst>
                    <a:ext uri="{9D8B030D-6E8A-4147-A177-3AD203B41FA5}">
                      <a16:colId xmlns:a16="http://schemas.microsoft.com/office/drawing/2014/main" xmlns="" val="4176541716"/>
                    </a:ext>
                  </a:extLst>
                </a:gridCol>
                <a:gridCol w="1251299">
                  <a:extLst>
                    <a:ext uri="{9D8B030D-6E8A-4147-A177-3AD203B41FA5}">
                      <a16:colId xmlns:a16="http://schemas.microsoft.com/office/drawing/2014/main" xmlns="" val="31332651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não contribuiu em nada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contribuiu </a:t>
                      </a:r>
                    </a:p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em parte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contribuiu </a:t>
                      </a:r>
                    </a:p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</a:t>
                      </a:r>
                      <a:endParaRPr lang="pt-BR" sz="18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5817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P30 Preparo ou atualização de metas, planos e projetos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1000">
                          <a:srgbClr val="0070C0"/>
                        </a:gs>
                        <a:gs pos="2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16000">
                          <a:srgbClr val="0070C0"/>
                        </a:gs>
                        <a:gs pos="17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83%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83000">
                          <a:srgbClr val="0070C0"/>
                        </a:gs>
                        <a:gs pos="84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28030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P31 Visão de mercado (sobre seus clientes, fornecedores e concorrentes)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5000">
                          <a:srgbClr val="0070C0"/>
                        </a:gs>
                        <a:gs pos="6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23000">
                          <a:srgbClr val="0070C0"/>
                        </a:gs>
                        <a:gs pos="24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72000">
                          <a:srgbClr val="0070C0"/>
                        </a:gs>
                        <a:gs pos="73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527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P32 Avaliação e monitoramento de resultados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3000">
                          <a:srgbClr val="0070C0"/>
                        </a:gs>
                        <a:gs pos="4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27%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27000">
                          <a:srgbClr val="0070C0"/>
                        </a:gs>
                        <a:gs pos="28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70%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rgbClr val="0070C0"/>
                        </a:gs>
                        <a:gs pos="70000">
                          <a:srgbClr val="0070C0"/>
                        </a:gs>
                        <a:gs pos="71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169386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P33 Gerenciamento e capacitação de recursos humanos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8000">
                          <a:srgbClr val="0070C0"/>
                        </a:gs>
                        <a:gs pos="0">
                          <a:srgbClr val="0070C0"/>
                        </a:gs>
                        <a:gs pos="9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5000">
                          <a:srgbClr val="0070C0"/>
                        </a:gs>
                        <a:gs pos="0">
                          <a:srgbClr val="0070C0"/>
                        </a:gs>
                        <a:gs pos="36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57%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7000">
                          <a:srgbClr val="0070C0"/>
                        </a:gs>
                        <a:gs pos="0">
                          <a:srgbClr val="0070C0"/>
                        </a:gs>
                        <a:gs pos="58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3218011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P34 Relacionamento e satisfação do cliente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4000">
                          <a:srgbClr val="0070C0"/>
                        </a:gs>
                        <a:gs pos="0">
                          <a:srgbClr val="0070C0"/>
                        </a:gs>
                        <a:gs pos="5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24000">
                          <a:srgbClr val="0070C0"/>
                        </a:gs>
                        <a:gs pos="0">
                          <a:srgbClr val="0070C0"/>
                        </a:gs>
                        <a:gs pos="25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72%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2000">
                          <a:srgbClr val="0070C0"/>
                        </a:gs>
                        <a:gs pos="0">
                          <a:srgbClr val="0070C0"/>
                        </a:gs>
                        <a:gs pos="73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597425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P35 Identificação de novas oportunidades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000">
                          <a:srgbClr val="0070C0"/>
                        </a:gs>
                        <a:gs pos="0">
                          <a:srgbClr val="0070C0"/>
                        </a:gs>
                        <a:gs pos="4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20000">
                          <a:srgbClr val="0070C0"/>
                        </a:gs>
                        <a:gs pos="0">
                          <a:srgbClr val="0070C0"/>
                        </a:gs>
                        <a:gs pos="21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77%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7000">
                          <a:srgbClr val="0070C0"/>
                        </a:gs>
                        <a:gs pos="0">
                          <a:srgbClr val="0070C0"/>
                        </a:gs>
                        <a:gs pos="78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4228656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P36 Aprimoramento da qualidade de produtos, serviços e processos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000">
                          <a:srgbClr val="0070C0"/>
                        </a:gs>
                        <a:gs pos="0">
                          <a:srgbClr val="0070C0"/>
                        </a:gs>
                        <a:gs pos="6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28%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28000">
                          <a:srgbClr val="0070C0"/>
                        </a:gs>
                        <a:gs pos="0">
                          <a:srgbClr val="0070C0"/>
                        </a:gs>
                        <a:gs pos="29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68%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68000">
                          <a:srgbClr val="0070C0"/>
                        </a:gs>
                        <a:gs pos="0">
                          <a:srgbClr val="0070C0"/>
                        </a:gs>
                        <a:gs pos="69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257571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P37 Desenvolvimento de parcerias/rede de contatos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4000">
                          <a:srgbClr val="0070C0"/>
                        </a:gs>
                        <a:gs pos="0">
                          <a:srgbClr val="0070C0"/>
                        </a:gs>
                        <a:gs pos="5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23000">
                          <a:srgbClr val="0070C0"/>
                        </a:gs>
                        <a:gs pos="0">
                          <a:srgbClr val="0070C0"/>
                        </a:gs>
                        <a:gs pos="24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73%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3000">
                          <a:srgbClr val="0070C0"/>
                        </a:gs>
                        <a:gs pos="0">
                          <a:srgbClr val="0070C0"/>
                        </a:gs>
                        <a:gs pos="74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921373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u="none" strike="noStrike">
                          <a:effectLst/>
                          <a:latin typeface="Arial Narrow" panose="020B0606020202030204" pitchFamily="34" charset="0"/>
                        </a:rPr>
                        <a:t>P38 Inovação de produtos, serviços e processos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000">
                          <a:srgbClr val="0070C0"/>
                        </a:gs>
                        <a:gs pos="0">
                          <a:srgbClr val="0070C0"/>
                        </a:gs>
                        <a:gs pos="8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34%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34000">
                          <a:srgbClr val="0070C0"/>
                        </a:gs>
                        <a:gs pos="0">
                          <a:srgbClr val="0070C0"/>
                        </a:gs>
                        <a:gs pos="35000">
                          <a:schemeClr val="bg1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59%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59000">
                          <a:srgbClr val="0070C0"/>
                        </a:gs>
                        <a:gs pos="0">
                          <a:srgbClr val="0070C0"/>
                        </a:gs>
                        <a:gs pos="60000">
                          <a:schemeClr val="bg1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653719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53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9376" y="1196752"/>
            <a:ext cx="518457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P39 Após sua participação no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alguém do Sebrae entrou em contato com o(a) Sr.(a) para verificar a sua satisfação ou os resultados obtidos com o seminário?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43328" y="1262263"/>
            <a:ext cx="5785320" cy="64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P40 Antes de participar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o(a) Sr.(a) já havia feito algum curso do Sebrae ou recebido algum atendimento do Sebrae?</a:t>
            </a:r>
          </a:p>
        </p:txBody>
      </p:sp>
      <p:sp>
        <p:nvSpPr>
          <p:cNvPr id="15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8" name="CaixaDeTexto 5"/>
          <p:cNvSpPr txBox="1"/>
          <p:nvPr/>
        </p:nvSpPr>
        <p:spPr>
          <a:xfrm>
            <a:off x="64562" y="6374150"/>
            <a:ext cx="1728191" cy="33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3.228 entrevistas</a:t>
            </a:r>
          </a:p>
        </p:txBody>
      </p:sp>
      <p:sp>
        <p:nvSpPr>
          <p:cNvPr id="19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3.468 entrevistas</a:t>
            </a: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131724"/>
              </p:ext>
            </p:extLst>
          </p:nvPr>
        </p:nvGraphicFramePr>
        <p:xfrm>
          <a:off x="928657" y="2492896"/>
          <a:ext cx="363855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44281"/>
              </p:ext>
            </p:extLst>
          </p:nvPr>
        </p:nvGraphicFramePr>
        <p:xfrm>
          <a:off x="6808756" y="2316988"/>
          <a:ext cx="3795743" cy="351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orma Livre 2"/>
          <p:cNvSpPr/>
          <p:nvPr/>
        </p:nvSpPr>
        <p:spPr>
          <a:xfrm>
            <a:off x="407368" y="1052736"/>
            <a:ext cx="5283569" cy="4951022"/>
          </a:xfrm>
          <a:custGeom>
            <a:avLst/>
            <a:gdLst>
              <a:gd name="connsiteX0" fmla="*/ 48127 w 5354053"/>
              <a:gd name="connsiteY0" fmla="*/ 156410 h 4993105"/>
              <a:gd name="connsiteX1" fmla="*/ 192505 w 5354053"/>
              <a:gd name="connsiteY1" fmla="*/ 1672389 h 4993105"/>
              <a:gd name="connsiteX2" fmla="*/ 794084 w 5354053"/>
              <a:gd name="connsiteY2" fmla="*/ 4993105 h 4993105"/>
              <a:gd name="connsiteX3" fmla="*/ 4800600 w 5354053"/>
              <a:gd name="connsiteY3" fmla="*/ 4860758 h 4993105"/>
              <a:gd name="connsiteX4" fmla="*/ 5354053 w 5354053"/>
              <a:gd name="connsiteY4" fmla="*/ 0 h 4993105"/>
              <a:gd name="connsiteX5" fmla="*/ 5173579 w 5354053"/>
              <a:gd name="connsiteY5" fmla="*/ 0 h 4993105"/>
              <a:gd name="connsiteX6" fmla="*/ 0 w 5354053"/>
              <a:gd name="connsiteY6" fmla="*/ 132347 h 4993105"/>
              <a:gd name="connsiteX7" fmla="*/ 48127 w 5354053"/>
              <a:gd name="connsiteY7" fmla="*/ 216568 h 4993105"/>
              <a:gd name="connsiteX8" fmla="*/ 48127 w 5354053"/>
              <a:gd name="connsiteY8" fmla="*/ 156410 h 499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4053" h="4993105">
                <a:moveTo>
                  <a:pt x="48127" y="156410"/>
                </a:moveTo>
                <a:lnTo>
                  <a:pt x="192505" y="1672389"/>
                </a:lnTo>
                <a:lnTo>
                  <a:pt x="794084" y="4993105"/>
                </a:lnTo>
                <a:lnTo>
                  <a:pt x="4800600" y="4860758"/>
                </a:lnTo>
                <a:lnTo>
                  <a:pt x="5354053" y="0"/>
                </a:lnTo>
                <a:lnTo>
                  <a:pt x="5173579" y="0"/>
                </a:lnTo>
                <a:lnTo>
                  <a:pt x="0" y="132347"/>
                </a:lnTo>
                <a:lnTo>
                  <a:pt x="48127" y="216568"/>
                </a:lnTo>
                <a:lnTo>
                  <a:pt x="48127" y="15641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918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Graphic spid="20" grpId="0">
        <p:bldAsOne/>
      </p:bldGraphic>
      <p:bldGraphic spid="21" grpId="0">
        <p:bldAsOne/>
      </p:bldGraphic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9376" y="1196752"/>
            <a:ext cx="696817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P41 E depois de participar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o(a) Sr.(a) fez algum outro curso do Sebrae ou utilizou algum serviço do Sebrae? </a:t>
            </a:r>
          </a:p>
        </p:txBody>
      </p:sp>
      <p:sp>
        <p:nvSpPr>
          <p:cNvPr id="15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8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3.477 entrevistas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921795"/>
              </p:ext>
            </p:extLst>
          </p:nvPr>
        </p:nvGraphicFramePr>
        <p:xfrm>
          <a:off x="928656" y="2348880"/>
          <a:ext cx="5091143" cy="357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6831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5" y="1196752"/>
            <a:ext cx="793682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P1 Qual era sua principal ocupação quando participou do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 (RU)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0" y="652361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3.479 entrevistas</a:t>
            </a:r>
          </a:p>
        </p:txBody>
      </p:sp>
      <p:sp>
        <p:nvSpPr>
          <p:cNvPr id="12" name="CaixaDeTexto 19"/>
          <p:cNvSpPr txBox="1"/>
          <p:nvPr/>
        </p:nvSpPr>
        <p:spPr>
          <a:xfrm>
            <a:off x="263353" y="129406"/>
            <a:ext cx="933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716654"/>
              </p:ext>
            </p:extLst>
          </p:nvPr>
        </p:nvGraphicFramePr>
        <p:xfrm>
          <a:off x="3175000" y="1699816"/>
          <a:ext cx="62738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Conector reto 15"/>
          <p:cNvCxnSpPr/>
          <p:nvPr/>
        </p:nvCxnSpPr>
        <p:spPr>
          <a:xfrm flipV="1">
            <a:off x="7480300" y="2869208"/>
            <a:ext cx="180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5"/>
          <p:cNvSpPr txBox="1"/>
          <p:nvPr/>
        </p:nvSpPr>
        <p:spPr>
          <a:xfrm>
            <a:off x="8416204" y="2189285"/>
            <a:ext cx="1728191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empresário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7132502" y="5307608"/>
            <a:ext cx="18000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5"/>
          <p:cNvSpPr txBox="1"/>
          <p:nvPr/>
        </p:nvSpPr>
        <p:spPr>
          <a:xfrm>
            <a:off x="8533410" y="4709695"/>
            <a:ext cx="185228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2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empregado(a)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5351563" y="6054997"/>
            <a:ext cx="1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5"/>
          <p:cNvSpPr txBox="1"/>
          <p:nvPr/>
        </p:nvSpPr>
        <p:spPr>
          <a:xfrm>
            <a:off x="6180217" y="5433693"/>
            <a:ext cx="18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autônomo (a)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5351563" y="5334997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2401974" y="5675976"/>
            <a:ext cx="2700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5"/>
          <p:cNvSpPr txBox="1"/>
          <p:nvPr/>
        </p:nvSpPr>
        <p:spPr>
          <a:xfrm>
            <a:off x="2350304" y="5118557"/>
            <a:ext cx="224155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desempregado(a)</a:t>
            </a: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5101974" y="4956003"/>
            <a:ext cx="0" cy="72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1472076" y="4997915"/>
            <a:ext cx="2700000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5"/>
          <p:cNvSpPr txBox="1"/>
          <p:nvPr/>
        </p:nvSpPr>
        <p:spPr>
          <a:xfrm>
            <a:off x="1590600" y="4374920"/>
            <a:ext cx="237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5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servidor público(a)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169072" y="4663140"/>
            <a:ext cx="683314" cy="338703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1472076" y="4339124"/>
            <a:ext cx="2700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4169072" y="4133802"/>
            <a:ext cx="422787" cy="20925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5"/>
          <p:cNvSpPr txBox="1"/>
          <p:nvPr/>
        </p:nvSpPr>
        <p:spPr>
          <a:xfrm>
            <a:off x="1405948" y="3789045"/>
            <a:ext cx="2241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6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estudante</a:t>
            </a:r>
          </a:p>
        </p:txBody>
      </p:sp>
      <p:cxnSp>
        <p:nvCxnSpPr>
          <p:cNvPr id="37" name="Conector reto 36"/>
          <p:cNvCxnSpPr/>
          <p:nvPr/>
        </p:nvCxnSpPr>
        <p:spPr>
          <a:xfrm>
            <a:off x="1878450" y="3862017"/>
            <a:ext cx="2196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4133950" y="3848302"/>
            <a:ext cx="460913" cy="136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5"/>
          <p:cNvSpPr txBox="1"/>
          <p:nvPr/>
        </p:nvSpPr>
        <p:spPr>
          <a:xfrm>
            <a:off x="1469608" y="3260878"/>
            <a:ext cx="224155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aposentado(a)</a:t>
            </a:r>
          </a:p>
        </p:txBody>
      </p:sp>
    </p:spTree>
    <p:extLst>
      <p:ext uri="{BB962C8B-B14F-4D97-AF65-F5344CB8AC3E}">
        <p14:creationId xmlns:p14="http://schemas.microsoft.com/office/powerpoint/2010/main" val="26987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2" grpId="0"/>
      <p:bldP spid="25" grpId="0"/>
      <p:bldP spid="28" grpId="0"/>
      <p:bldP spid="36" grpId="0"/>
      <p:bldP spid="3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70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79376" y="1196752"/>
            <a:ext cx="312742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P42 Quais são as áreas em que sente mais necessidade de capacitação, cursos ou consultoria? (EST – RM))</a:t>
            </a:r>
          </a:p>
        </p:txBody>
      </p:sp>
      <p:sp>
        <p:nvSpPr>
          <p:cNvPr id="15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18" name="CaixaDeTexto 5"/>
          <p:cNvSpPr txBox="1"/>
          <p:nvPr/>
        </p:nvSpPr>
        <p:spPr>
          <a:xfrm>
            <a:off x="64562" y="6374150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1.084 entrevistas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175347"/>
              </p:ext>
            </p:extLst>
          </p:nvPr>
        </p:nvGraphicFramePr>
        <p:xfrm>
          <a:off x="3201070" y="1196752"/>
          <a:ext cx="8013700" cy="469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446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71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8854" y="1196768"/>
            <a:ext cx="10451682" cy="100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Como o(a) Sr.(a) avalia o instrutor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em relação aos seguintes aspectos? Atribua nota de 0 a 10, onde 0 significa ‘totalmente insatisfeito(a)’ e 10 ‘totalmente satisfeito(a)’. (EST)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59196" y="129406"/>
            <a:ext cx="11888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4611675" y="3381157"/>
            <a:ext cx="4318951" cy="405051"/>
            <a:chOff x="4611675" y="3381157"/>
            <a:chExt cx="4318951" cy="40505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611675" y="3420060"/>
              <a:ext cx="27315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P44. Educação e postura ética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670626" y="3381157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  <a:cs typeface="Arial" pitchFamily="34" charset="0"/>
                </a:rPr>
                <a:t>9,5</a:t>
              </a: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4894659" y="3821957"/>
            <a:ext cx="4043843" cy="405051"/>
            <a:chOff x="4894659" y="3821957"/>
            <a:chExt cx="4043843" cy="405051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94659" y="3873696"/>
              <a:ext cx="24670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P45. Interação com a turma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678502" y="3821957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9,6</a:t>
              </a:r>
              <a:endPara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2507165" y="4245253"/>
            <a:ext cx="6431337" cy="405051"/>
            <a:chOff x="2507165" y="4245253"/>
            <a:chExt cx="6431337" cy="405051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507165" y="4296944"/>
              <a:ext cx="48154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P46. Facilidade de Comunicação/Linguagem utilizada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7678502" y="4245253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9,5</a:t>
              </a:r>
              <a:endPara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3763100" y="4677301"/>
            <a:ext cx="5175402" cy="405051"/>
            <a:chOff x="3763100" y="4677301"/>
            <a:chExt cx="5175402" cy="405051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763100" y="4705914"/>
              <a:ext cx="35811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P47. Condução do curso de forma geral</a:t>
              </a:r>
              <a:endParaRPr lang="pt-BR" altLang="pt-BR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678502" y="4677301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9,5</a:t>
              </a:r>
              <a:endPara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2475581" y="5109349"/>
            <a:ext cx="6462920" cy="410084"/>
            <a:chOff x="2475581" y="5109349"/>
            <a:chExt cx="6462920" cy="410084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475581" y="5134712"/>
              <a:ext cx="487043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P48 Condução do grupo </a:t>
              </a:r>
              <a:r>
                <a:rPr lang="pt-BR" altLang="pt-BR" sz="7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(orientações de dinâmicas de grupo com clareza e segurança; respeito a individualidade e a diversidade dos participantes; estimulo à cooperação)</a:t>
              </a:r>
              <a:endParaRPr lang="pt-BR" altLang="pt-BR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678501" y="5109349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9,4</a:t>
              </a:r>
              <a:endPara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1716754" y="2860343"/>
            <a:ext cx="1139828" cy="1176338"/>
            <a:chOff x="504" y="3096"/>
            <a:chExt cx="718" cy="741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504" y="3096"/>
              <a:ext cx="718" cy="741"/>
            </a:xfrm>
            <a:custGeom>
              <a:avLst/>
              <a:gdLst>
                <a:gd name="T0" fmla="*/ 14 w 660"/>
                <a:gd name="T1" fmla="*/ 261 h 741"/>
                <a:gd name="T2" fmla="*/ 73 w 660"/>
                <a:gd name="T3" fmla="*/ 135 h 741"/>
                <a:gd name="T4" fmla="*/ 170 w 660"/>
                <a:gd name="T5" fmla="*/ 44 h 741"/>
                <a:gd name="T6" fmla="*/ 291 w 660"/>
                <a:gd name="T7" fmla="*/ 0 h 741"/>
                <a:gd name="T8" fmla="*/ 208 w 660"/>
                <a:gd name="T9" fmla="*/ 45 h 741"/>
                <a:gd name="T10" fmla="*/ 110 w 660"/>
                <a:gd name="T11" fmla="*/ 121 h 741"/>
                <a:gd name="T12" fmla="*/ 44 w 660"/>
                <a:gd name="T13" fmla="*/ 233 h 741"/>
                <a:gd name="T14" fmla="*/ 19 w 660"/>
                <a:gd name="T15" fmla="*/ 369 h 741"/>
                <a:gd name="T16" fmla="*/ 45 w 660"/>
                <a:gd name="T17" fmla="*/ 301 h 741"/>
                <a:gd name="T18" fmla="*/ 89 w 660"/>
                <a:gd name="T19" fmla="*/ 182 h 741"/>
                <a:gd name="T20" fmla="*/ 168 w 660"/>
                <a:gd name="T21" fmla="*/ 92 h 741"/>
                <a:gd name="T22" fmla="*/ 272 w 660"/>
                <a:gd name="T23" fmla="*/ 43 h 741"/>
                <a:gd name="T24" fmla="*/ 252 w 660"/>
                <a:gd name="T25" fmla="*/ 69 h 741"/>
                <a:gd name="T26" fmla="*/ 160 w 660"/>
                <a:gd name="T27" fmla="*/ 125 h 741"/>
                <a:gd name="T28" fmla="*/ 93 w 660"/>
                <a:gd name="T29" fmla="*/ 217 h 741"/>
                <a:gd name="T30" fmla="*/ 60 w 660"/>
                <a:gd name="T31" fmla="*/ 336 h 741"/>
                <a:gd name="T32" fmla="*/ 487 w 660"/>
                <a:gd name="T33" fmla="*/ 42 h 741"/>
                <a:gd name="T34" fmla="*/ 585 w 660"/>
                <a:gd name="T35" fmla="*/ 133 h 741"/>
                <a:gd name="T36" fmla="*/ 645 w 660"/>
                <a:gd name="T37" fmla="*/ 259 h 741"/>
                <a:gd name="T38" fmla="*/ 640 w 660"/>
                <a:gd name="T39" fmla="*/ 369 h 741"/>
                <a:gd name="T40" fmla="*/ 616 w 660"/>
                <a:gd name="T41" fmla="*/ 232 h 741"/>
                <a:gd name="T42" fmla="*/ 550 w 660"/>
                <a:gd name="T43" fmla="*/ 120 h 741"/>
                <a:gd name="T44" fmla="*/ 471 w 660"/>
                <a:gd name="T45" fmla="*/ 56 h 741"/>
                <a:gd name="T46" fmla="*/ 492 w 660"/>
                <a:gd name="T47" fmla="*/ 93 h 741"/>
                <a:gd name="T48" fmla="*/ 571 w 660"/>
                <a:gd name="T49" fmla="*/ 183 h 741"/>
                <a:gd name="T50" fmla="*/ 615 w 660"/>
                <a:gd name="T51" fmla="*/ 302 h 741"/>
                <a:gd name="T52" fmla="*/ 599 w 660"/>
                <a:gd name="T53" fmla="*/ 338 h 741"/>
                <a:gd name="T54" fmla="*/ 568 w 660"/>
                <a:gd name="T55" fmla="*/ 220 h 741"/>
                <a:gd name="T56" fmla="*/ 502 w 660"/>
                <a:gd name="T57" fmla="*/ 127 h 741"/>
                <a:gd name="T58" fmla="*/ 461 w 660"/>
                <a:gd name="T59" fmla="*/ 73 h 741"/>
                <a:gd name="T60" fmla="*/ 645 w 660"/>
                <a:gd name="T61" fmla="*/ 478 h 741"/>
                <a:gd name="T62" fmla="*/ 634 w 660"/>
                <a:gd name="T63" fmla="*/ 440 h 741"/>
                <a:gd name="T64" fmla="*/ 620 w 660"/>
                <a:gd name="T65" fmla="*/ 369 h 741"/>
                <a:gd name="T66" fmla="*/ 606 w 660"/>
                <a:gd name="T67" fmla="*/ 474 h 741"/>
                <a:gd name="T68" fmla="*/ 599 w 660"/>
                <a:gd name="T69" fmla="*/ 403 h 741"/>
                <a:gd name="T70" fmla="*/ 542 w 660"/>
                <a:gd name="T71" fmla="*/ 654 h 741"/>
                <a:gd name="T72" fmla="*/ 431 w 660"/>
                <a:gd name="T73" fmla="*/ 724 h 741"/>
                <a:gd name="T74" fmla="*/ 330 w 660"/>
                <a:gd name="T75" fmla="*/ 722 h 741"/>
                <a:gd name="T76" fmla="*/ 452 w 660"/>
                <a:gd name="T77" fmla="*/ 694 h 741"/>
                <a:gd name="T78" fmla="*/ 534 w 660"/>
                <a:gd name="T79" fmla="*/ 635 h 741"/>
                <a:gd name="T80" fmla="*/ 491 w 660"/>
                <a:gd name="T81" fmla="*/ 646 h 741"/>
                <a:gd name="T82" fmla="*/ 388 w 660"/>
                <a:gd name="T83" fmla="*/ 695 h 741"/>
                <a:gd name="T84" fmla="*/ 355 w 660"/>
                <a:gd name="T85" fmla="*/ 681 h 741"/>
                <a:gd name="T86" fmla="*/ 456 w 660"/>
                <a:gd name="T87" fmla="*/ 646 h 741"/>
                <a:gd name="T88" fmla="*/ 519 w 660"/>
                <a:gd name="T89" fmla="*/ 621 h 741"/>
                <a:gd name="T90" fmla="*/ 232 w 660"/>
                <a:gd name="T91" fmla="*/ 725 h 741"/>
                <a:gd name="T92" fmla="*/ 119 w 660"/>
                <a:gd name="T93" fmla="*/ 656 h 741"/>
                <a:gd name="T94" fmla="*/ 110 w 660"/>
                <a:gd name="T95" fmla="*/ 618 h 741"/>
                <a:gd name="T96" fmla="*/ 209 w 660"/>
                <a:gd name="T97" fmla="*/ 694 h 741"/>
                <a:gd name="T98" fmla="*/ 329 w 660"/>
                <a:gd name="T99" fmla="*/ 722 h 741"/>
                <a:gd name="T100" fmla="*/ 271 w 660"/>
                <a:gd name="T101" fmla="*/ 695 h 741"/>
                <a:gd name="T102" fmla="*/ 167 w 660"/>
                <a:gd name="T103" fmla="*/ 645 h 741"/>
                <a:gd name="T104" fmla="*/ 134 w 660"/>
                <a:gd name="T105" fmla="*/ 585 h 741"/>
                <a:gd name="T106" fmla="*/ 201 w 660"/>
                <a:gd name="T107" fmla="*/ 645 h 741"/>
                <a:gd name="T108" fmla="*/ 301 w 660"/>
                <a:gd name="T109" fmla="*/ 681 h 741"/>
                <a:gd name="T110" fmla="*/ 7 w 660"/>
                <a:gd name="T111" fmla="*/ 445 h 741"/>
                <a:gd name="T112" fmla="*/ 21 w 660"/>
                <a:gd name="T113" fmla="*/ 405 h 741"/>
                <a:gd name="T114" fmla="*/ 47 w 660"/>
                <a:gd name="T115" fmla="*/ 443 h 741"/>
                <a:gd name="T116" fmla="*/ 59 w 660"/>
                <a:gd name="T117" fmla="*/ 368 h 741"/>
                <a:gd name="T118" fmla="*/ 47 w 660"/>
                <a:gd name="T119" fmla="*/ 44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0" h="741">
                  <a:moveTo>
                    <a:pt x="0" y="368"/>
                  </a:moveTo>
                  <a:lnTo>
                    <a:pt x="2" y="333"/>
                  </a:lnTo>
                  <a:lnTo>
                    <a:pt x="6" y="296"/>
                  </a:lnTo>
                  <a:lnTo>
                    <a:pt x="14" y="261"/>
                  </a:lnTo>
                  <a:lnTo>
                    <a:pt x="25" y="227"/>
                  </a:lnTo>
                  <a:lnTo>
                    <a:pt x="38" y="195"/>
                  </a:lnTo>
                  <a:lnTo>
                    <a:pt x="55" y="164"/>
                  </a:lnTo>
                  <a:lnTo>
                    <a:pt x="73" y="135"/>
                  </a:lnTo>
                  <a:lnTo>
                    <a:pt x="95" y="109"/>
                  </a:lnTo>
                  <a:lnTo>
                    <a:pt x="117" y="84"/>
                  </a:lnTo>
                  <a:lnTo>
                    <a:pt x="143" y="63"/>
                  </a:lnTo>
                  <a:lnTo>
                    <a:pt x="170" y="44"/>
                  </a:lnTo>
                  <a:lnTo>
                    <a:pt x="199" y="27"/>
                  </a:lnTo>
                  <a:lnTo>
                    <a:pt x="229" y="15"/>
                  </a:lnTo>
                  <a:lnTo>
                    <a:pt x="261" y="5"/>
                  </a:lnTo>
                  <a:lnTo>
                    <a:pt x="291" y="0"/>
                  </a:lnTo>
                  <a:lnTo>
                    <a:pt x="294" y="19"/>
                  </a:lnTo>
                  <a:lnTo>
                    <a:pt x="267" y="24"/>
                  </a:lnTo>
                  <a:lnTo>
                    <a:pt x="237" y="33"/>
                  </a:lnTo>
                  <a:lnTo>
                    <a:pt x="208" y="45"/>
                  </a:lnTo>
                  <a:lnTo>
                    <a:pt x="181" y="60"/>
                  </a:lnTo>
                  <a:lnTo>
                    <a:pt x="155" y="77"/>
                  </a:lnTo>
                  <a:lnTo>
                    <a:pt x="131" y="98"/>
                  </a:lnTo>
                  <a:lnTo>
                    <a:pt x="110" y="121"/>
                  </a:lnTo>
                  <a:lnTo>
                    <a:pt x="90" y="146"/>
                  </a:lnTo>
                  <a:lnTo>
                    <a:pt x="72" y="173"/>
                  </a:lnTo>
                  <a:lnTo>
                    <a:pt x="56" y="202"/>
                  </a:lnTo>
                  <a:lnTo>
                    <a:pt x="44" y="233"/>
                  </a:lnTo>
                  <a:lnTo>
                    <a:pt x="33" y="265"/>
                  </a:lnTo>
                  <a:lnTo>
                    <a:pt x="26" y="299"/>
                  </a:lnTo>
                  <a:lnTo>
                    <a:pt x="21" y="334"/>
                  </a:lnTo>
                  <a:lnTo>
                    <a:pt x="19" y="369"/>
                  </a:lnTo>
                  <a:lnTo>
                    <a:pt x="0" y="368"/>
                  </a:lnTo>
                  <a:close/>
                  <a:moveTo>
                    <a:pt x="39" y="370"/>
                  </a:moveTo>
                  <a:lnTo>
                    <a:pt x="41" y="335"/>
                  </a:lnTo>
                  <a:lnTo>
                    <a:pt x="45" y="301"/>
                  </a:lnTo>
                  <a:lnTo>
                    <a:pt x="52" y="270"/>
                  </a:lnTo>
                  <a:lnTo>
                    <a:pt x="62" y="239"/>
                  </a:lnTo>
                  <a:lnTo>
                    <a:pt x="75" y="210"/>
                  </a:lnTo>
                  <a:lnTo>
                    <a:pt x="89" y="182"/>
                  </a:lnTo>
                  <a:lnTo>
                    <a:pt x="106" y="157"/>
                  </a:lnTo>
                  <a:lnTo>
                    <a:pt x="125" y="133"/>
                  </a:lnTo>
                  <a:lnTo>
                    <a:pt x="146" y="112"/>
                  </a:lnTo>
                  <a:lnTo>
                    <a:pt x="168" y="92"/>
                  </a:lnTo>
                  <a:lnTo>
                    <a:pt x="192" y="76"/>
                  </a:lnTo>
                  <a:lnTo>
                    <a:pt x="218" y="62"/>
                  </a:lnTo>
                  <a:lnTo>
                    <a:pt x="244" y="51"/>
                  </a:lnTo>
                  <a:lnTo>
                    <a:pt x="272" y="43"/>
                  </a:lnTo>
                  <a:lnTo>
                    <a:pt x="298" y="38"/>
                  </a:lnTo>
                  <a:lnTo>
                    <a:pt x="301" y="58"/>
                  </a:lnTo>
                  <a:lnTo>
                    <a:pt x="278" y="62"/>
                  </a:lnTo>
                  <a:lnTo>
                    <a:pt x="252" y="69"/>
                  </a:lnTo>
                  <a:lnTo>
                    <a:pt x="227" y="79"/>
                  </a:lnTo>
                  <a:lnTo>
                    <a:pt x="203" y="92"/>
                  </a:lnTo>
                  <a:lnTo>
                    <a:pt x="181" y="107"/>
                  </a:lnTo>
                  <a:lnTo>
                    <a:pt x="160" y="125"/>
                  </a:lnTo>
                  <a:lnTo>
                    <a:pt x="141" y="145"/>
                  </a:lnTo>
                  <a:lnTo>
                    <a:pt x="123" y="167"/>
                  </a:lnTo>
                  <a:lnTo>
                    <a:pt x="107" y="192"/>
                  </a:lnTo>
                  <a:lnTo>
                    <a:pt x="93" y="217"/>
                  </a:lnTo>
                  <a:lnTo>
                    <a:pt x="81" y="245"/>
                  </a:lnTo>
                  <a:lnTo>
                    <a:pt x="71" y="274"/>
                  </a:lnTo>
                  <a:lnTo>
                    <a:pt x="65" y="304"/>
                  </a:lnTo>
                  <a:lnTo>
                    <a:pt x="60" y="336"/>
                  </a:lnTo>
                  <a:lnTo>
                    <a:pt x="59" y="371"/>
                  </a:lnTo>
                  <a:lnTo>
                    <a:pt x="39" y="370"/>
                  </a:lnTo>
                  <a:close/>
                  <a:moveTo>
                    <a:pt x="481" y="38"/>
                  </a:moveTo>
                  <a:lnTo>
                    <a:pt x="487" y="42"/>
                  </a:lnTo>
                  <a:lnTo>
                    <a:pt x="514" y="61"/>
                  </a:lnTo>
                  <a:lnTo>
                    <a:pt x="540" y="82"/>
                  </a:lnTo>
                  <a:lnTo>
                    <a:pt x="564" y="106"/>
                  </a:lnTo>
                  <a:lnTo>
                    <a:pt x="585" y="133"/>
                  </a:lnTo>
                  <a:lnTo>
                    <a:pt x="604" y="161"/>
                  </a:lnTo>
                  <a:lnTo>
                    <a:pt x="620" y="192"/>
                  </a:lnTo>
                  <a:lnTo>
                    <a:pt x="634" y="224"/>
                  </a:lnTo>
                  <a:lnTo>
                    <a:pt x="645" y="259"/>
                  </a:lnTo>
                  <a:lnTo>
                    <a:pt x="653" y="294"/>
                  </a:lnTo>
                  <a:lnTo>
                    <a:pt x="658" y="330"/>
                  </a:lnTo>
                  <a:lnTo>
                    <a:pt x="660" y="368"/>
                  </a:lnTo>
                  <a:lnTo>
                    <a:pt x="640" y="369"/>
                  </a:lnTo>
                  <a:lnTo>
                    <a:pt x="638" y="333"/>
                  </a:lnTo>
                  <a:lnTo>
                    <a:pt x="634" y="298"/>
                  </a:lnTo>
                  <a:lnTo>
                    <a:pt x="626" y="265"/>
                  </a:lnTo>
                  <a:lnTo>
                    <a:pt x="616" y="232"/>
                  </a:lnTo>
                  <a:lnTo>
                    <a:pt x="603" y="201"/>
                  </a:lnTo>
                  <a:lnTo>
                    <a:pt x="587" y="172"/>
                  </a:lnTo>
                  <a:lnTo>
                    <a:pt x="569" y="145"/>
                  </a:lnTo>
                  <a:lnTo>
                    <a:pt x="550" y="120"/>
                  </a:lnTo>
                  <a:lnTo>
                    <a:pt x="527" y="97"/>
                  </a:lnTo>
                  <a:lnTo>
                    <a:pt x="503" y="77"/>
                  </a:lnTo>
                  <a:lnTo>
                    <a:pt x="478" y="59"/>
                  </a:lnTo>
                  <a:lnTo>
                    <a:pt x="471" y="56"/>
                  </a:lnTo>
                  <a:lnTo>
                    <a:pt x="481" y="38"/>
                  </a:lnTo>
                  <a:close/>
                  <a:moveTo>
                    <a:pt x="461" y="73"/>
                  </a:moveTo>
                  <a:lnTo>
                    <a:pt x="468" y="76"/>
                  </a:lnTo>
                  <a:lnTo>
                    <a:pt x="492" y="93"/>
                  </a:lnTo>
                  <a:lnTo>
                    <a:pt x="514" y="112"/>
                  </a:lnTo>
                  <a:lnTo>
                    <a:pt x="535" y="134"/>
                  </a:lnTo>
                  <a:lnTo>
                    <a:pt x="554" y="157"/>
                  </a:lnTo>
                  <a:lnTo>
                    <a:pt x="571" y="183"/>
                  </a:lnTo>
                  <a:lnTo>
                    <a:pt x="585" y="210"/>
                  </a:lnTo>
                  <a:lnTo>
                    <a:pt x="598" y="240"/>
                  </a:lnTo>
                  <a:lnTo>
                    <a:pt x="608" y="270"/>
                  </a:lnTo>
                  <a:lnTo>
                    <a:pt x="615" y="302"/>
                  </a:lnTo>
                  <a:lnTo>
                    <a:pt x="619" y="335"/>
                  </a:lnTo>
                  <a:lnTo>
                    <a:pt x="620" y="370"/>
                  </a:lnTo>
                  <a:lnTo>
                    <a:pt x="601" y="371"/>
                  </a:lnTo>
                  <a:lnTo>
                    <a:pt x="599" y="338"/>
                  </a:lnTo>
                  <a:lnTo>
                    <a:pt x="596" y="307"/>
                  </a:lnTo>
                  <a:lnTo>
                    <a:pt x="589" y="276"/>
                  </a:lnTo>
                  <a:lnTo>
                    <a:pt x="579" y="247"/>
                  </a:lnTo>
                  <a:lnTo>
                    <a:pt x="568" y="220"/>
                  </a:lnTo>
                  <a:lnTo>
                    <a:pt x="554" y="194"/>
                  </a:lnTo>
                  <a:lnTo>
                    <a:pt x="538" y="169"/>
                  </a:lnTo>
                  <a:lnTo>
                    <a:pt x="521" y="147"/>
                  </a:lnTo>
                  <a:lnTo>
                    <a:pt x="502" y="127"/>
                  </a:lnTo>
                  <a:lnTo>
                    <a:pt x="481" y="109"/>
                  </a:lnTo>
                  <a:lnTo>
                    <a:pt x="459" y="94"/>
                  </a:lnTo>
                  <a:lnTo>
                    <a:pt x="452" y="90"/>
                  </a:lnTo>
                  <a:lnTo>
                    <a:pt x="461" y="73"/>
                  </a:lnTo>
                  <a:close/>
                  <a:moveTo>
                    <a:pt x="660" y="371"/>
                  </a:moveTo>
                  <a:lnTo>
                    <a:pt x="658" y="406"/>
                  </a:lnTo>
                  <a:lnTo>
                    <a:pt x="654" y="442"/>
                  </a:lnTo>
                  <a:lnTo>
                    <a:pt x="645" y="478"/>
                  </a:lnTo>
                  <a:lnTo>
                    <a:pt x="643" y="486"/>
                  </a:lnTo>
                  <a:lnTo>
                    <a:pt x="624" y="480"/>
                  </a:lnTo>
                  <a:lnTo>
                    <a:pt x="626" y="473"/>
                  </a:lnTo>
                  <a:lnTo>
                    <a:pt x="634" y="440"/>
                  </a:lnTo>
                  <a:lnTo>
                    <a:pt x="638" y="405"/>
                  </a:lnTo>
                  <a:lnTo>
                    <a:pt x="640" y="370"/>
                  </a:lnTo>
                  <a:lnTo>
                    <a:pt x="660" y="371"/>
                  </a:lnTo>
                  <a:close/>
                  <a:moveTo>
                    <a:pt x="620" y="369"/>
                  </a:moveTo>
                  <a:lnTo>
                    <a:pt x="619" y="404"/>
                  </a:lnTo>
                  <a:lnTo>
                    <a:pt x="614" y="437"/>
                  </a:lnTo>
                  <a:lnTo>
                    <a:pt x="607" y="469"/>
                  </a:lnTo>
                  <a:lnTo>
                    <a:pt x="606" y="474"/>
                  </a:lnTo>
                  <a:lnTo>
                    <a:pt x="587" y="468"/>
                  </a:lnTo>
                  <a:lnTo>
                    <a:pt x="588" y="465"/>
                  </a:lnTo>
                  <a:lnTo>
                    <a:pt x="595" y="435"/>
                  </a:lnTo>
                  <a:lnTo>
                    <a:pt x="599" y="403"/>
                  </a:lnTo>
                  <a:lnTo>
                    <a:pt x="601" y="368"/>
                  </a:lnTo>
                  <a:lnTo>
                    <a:pt x="620" y="369"/>
                  </a:lnTo>
                  <a:close/>
                  <a:moveTo>
                    <a:pt x="548" y="648"/>
                  </a:moveTo>
                  <a:lnTo>
                    <a:pt x="542" y="654"/>
                  </a:lnTo>
                  <a:lnTo>
                    <a:pt x="517" y="676"/>
                  </a:lnTo>
                  <a:lnTo>
                    <a:pt x="490" y="695"/>
                  </a:lnTo>
                  <a:lnTo>
                    <a:pt x="461" y="711"/>
                  </a:lnTo>
                  <a:lnTo>
                    <a:pt x="431" y="724"/>
                  </a:lnTo>
                  <a:lnTo>
                    <a:pt x="399" y="733"/>
                  </a:lnTo>
                  <a:lnTo>
                    <a:pt x="366" y="739"/>
                  </a:lnTo>
                  <a:lnTo>
                    <a:pt x="331" y="741"/>
                  </a:lnTo>
                  <a:lnTo>
                    <a:pt x="330" y="722"/>
                  </a:lnTo>
                  <a:lnTo>
                    <a:pt x="362" y="720"/>
                  </a:lnTo>
                  <a:lnTo>
                    <a:pt x="393" y="715"/>
                  </a:lnTo>
                  <a:lnTo>
                    <a:pt x="423" y="706"/>
                  </a:lnTo>
                  <a:lnTo>
                    <a:pt x="452" y="694"/>
                  </a:lnTo>
                  <a:lnTo>
                    <a:pt x="479" y="679"/>
                  </a:lnTo>
                  <a:lnTo>
                    <a:pt x="504" y="661"/>
                  </a:lnTo>
                  <a:lnTo>
                    <a:pt x="528" y="641"/>
                  </a:lnTo>
                  <a:lnTo>
                    <a:pt x="534" y="635"/>
                  </a:lnTo>
                  <a:lnTo>
                    <a:pt x="548" y="648"/>
                  </a:lnTo>
                  <a:close/>
                  <a:moveTo>
                    <a:pt x="519" y="621"/>
                  </a:moveTo>
                  <a:lnTo>
                    <a:pt x="514" y="627"/>
                  </a:lnTo>
                  <a:lnTo>
                    <a:pt x="491" y="646"/>
                  </a:lnTo>
                  <a:lnTo>
                    <a:pt x="467" y="662"/>
                  </a:lnTo>
                  <a:lnTo>
                    <a:pt x="442" y="677"/>
                  </a:lnTo>
                  <a:lnTo>
                    <a:pt x="415" y="687"/>
                  </a:lnTo>
                  <a:lnTo>
                    <a:pt x="388" y="695"/>
                  </a:lnTo>
                  <a:lnTo>
                    <a:pt x="359" y="701"/>
                  </a:lnTo>
                  <a:lnTo>
                    <a:pt x="329" y="702"/>
                  </a:lnTo>
                  <a:lnTo>
                    <a:pt x="328" y="683"/>
                  </a:lnTo>
                  <a:lnTo>
                    <a:pt x="355" y="681"/>
                  </a:lnTo>
                  <a:lnTo>
                    <a:pt x="382" y="677"/>
                  </a:lnTo>
                  <a:lnTo>
                    <a:pt x="408" y="669"/>
                  </a:lnTo>
                  <a:lnTo>
                    <a:pt x="432" y="660"/>
                  </a:lnTo>
                  <a:lnTo>
                    <a:pt x="456" y="646"/>
                  </a:lnTo>
                  <a:lnTo>
                    <a:pt x="479" y="631"/>
                  </a:lnTo>
                  <a:lnTo>
                    <a:pt x="500" y="613"/>
                  </a:lnTo>
                  <a:lnTo>
                    <a:pt x="505" y="607"/>
                  </a:lnTo>
                  <a:lnTo>
                    <a:pt x="519" y="621"/>
                  </a:lnTo>
                  <a:close/>
                  <a:moveTo>
                    <a:pt x="328" y="741"/>
                  </a:moveTo>
                  <a:lnTo>
                    <a:pt x="298" y="740"/>
                  </a:lnTo>
                  <a:lnTo>
                    <a:pt x="264" y="734"/>
                  </a:lnTo>
                  <a:lnTo>
                    <a:pt x="232" y="725"/>
                  </a:lnTo>
                  <a:lnTo>
                    <a:pt x="202" y="713"/>
                  </a:lnTo>
                  <a:lnTo>
                    <a:pt x="172" y="696"/>
                  </a:lnTo>
                  <a:lnTo>
                    <a:pt x="145" y="678"/>
                  </a:lnTo>
                  <a:lnTo>
                    <a:pt x="119" y="656"/>
                  </a:lnTo>
                  <a:lnTo>
                    <a:pt x="96" y="632"/>
                  </a:lnTo>
                  <a:lnTo>
                    <a:pt x="88" y="622"/>
                  </a:lnTo>
                  <a:lnTo>
                    <a:pt x="104" y="610"/>
                  </a:lnTo>
                  <a:lnTo>
                    <a:pt x="110" y="618"/>
                  </a:lnTo>
                  <a:lnTo>
                    <a:pt x="132" y="641"/>
                  </a:lnTo>
                  <a:lnTo>
                    <a:pt x="156" y="662"/>
                  </a:lnTo>
                  <a:lnTo>
                    <a:pt x="182" y="679"/>
                  </a:lnTo>
                  <a:lnTo>
                    <a:pt x="209" y="694"/>
                  </a:lnTo>
                  <a:lnTo>
                    <a:pt x="238" y="706"/>
                  </a:lnTo>
                  <a:lnTo>
                    <a:pt x="268" y="715"/>
                  </a:lnTo>
                  <a:lnTo>
                    <a:pt x="299" y="720"/>
                  </a:lnTo>
                  <a:lnTo>
                    <a:pt x="329" y="722"/>
                  </a:lnTo>
                  <a:lnTo>
                    <a:pt x="328" y="741"/>
                  </a:lnTo>
                  <a:close/>
                  <a:moveTo>
                    <a:pt x="330" y="702"/>
                  </a:moveTo>
                  <a:lnTo>
                    <a:pt x="300" y="700"/>
                  </a:lnTo>
                  <a:lnTo>
                    <a:pt x="271" y="695"/>
                  </a:lnTo>
                  <a:lnTo>
                    <a:pt x="243" y="687"/>
                  </a:lnTo>
                  <a:lnTo>
                    <a:pt x="217" y="676"/>
                  </a:lnTo>
                  <a:lnTo>
                    <a:pt x="191" y="662"/>
                  </a:lnTo>
                  <a:lnTo>
                    <a:pt x="167" y="645"/>
                  </a:lnTo>
                  <a:lnTo>
                    <a:pt x="145" y="626"/>
                  </a:lnTo>
                  <a:lnTo>
                    <a:pt x="125" y="605"/>
                  </a:lnTo>
                  <a:lnTo>
                    <a:pt x="119" y="597"/>
                  </a:lnTo>
                  <a:lnTo>
                    <a:pt x="134" y="585"/>
                  </a:lnTo>
                  <a:lnTo>
                    <a:pt x="139" y="591"/>
                  </a:lnTo>
                  <a:lnTo>
                    <a:pt x="158" y="611"/>
                  </a:lnTo>
                  <a:lnTo>
                    <a:pt x="178" y="629"/>
                  </a:lnTo>
                  <a:lnTo>
                    <a:pt x="201" y="645"/>
                  </a:lnTo>
                  <a:lnTo>
                    <a:pt x="224" y="658"/>
                  </a:lnTo>
                  <a:lnTo>
                    <a:pt x="249" y="668"/>
                  </a:lnTo>
                  <a:lnTo>
                    <a:pt x="275" y="676"/>
                  </a:lnTo>
                  <a:lnTo>
                    <a:pt x="301" y="681"/>
                  </a:lnTo>
                  <a:lnTo>
                    <a:pt x="331" y="683"/>
                  </a:lnTo>
                  <a:lnTo>
                    <a:pt x="330" y="702"/>
                  </a:lnTo>
                  <a:close/>
                  <a:moveTo>
                    <a:pt x="8" y="452"/>
                  </a:moveTo>
                  <a:lnTo>
                    <a:pt x="7" y="445"/>
                  </a:lnTo>
                  <a:lnTo>
                    <a:pt x="2" y="408"/>
                  </a:lnTo>
                  <a:lnTo>
                    <a:pt x="0" y="371"/>
                  </a:lnTo>
                  <a:lnTo>
                    <a:pt x="19" y="370"/>
                  </a:lnTo>
                  <a:lnTo>
                    <a:pt x="21" y="405"/>
                  </a:lnTo>
                  <a:lnTo>
                    <a:pt x="26" y="440"/>
                  </a:lnTo>
                  <a:lnTo>
                    <a:pt x="28" y="447"/>
                  </a:lnTo>
                  <a:lnTo>
                    <a:pt x="8" y="452"/>
                  </a:lnTo>
                  <a:close/>
                  <a:moveTo>
                    <a:pt x="47" y="443"/>
                  </a:moveTo>
                  <a:lnTo>
                    <a:pt x="45" y="436"/>
                  </a:lnTo>
                  <a:lnTo>
                    <a:pt x="41" y="403"/>
                  </a:lnTo>
                  <a:lnTo>
                    <a:pt x="39" y="369"/>
                  </a:lnTo>
                  <a:lnTo>
                    <a:pt x="59" y="368"/>
                  </a:lnTo>
                  <a:lnTo>
                    <a:pt x="60" y="400"/>
                  </a:lnTo>
                  <a:lnTo>
                    <a:pt x="64" y="432"/>
                  </a:lnTo>
                  <a:lnTo>
                    <a:pt x="66" y="439"/>
                  </a:lnTo>
                  <a:lnTo>
                    <a:pt x="47" y="4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660" y="3267"/>
              <a:ext cx="4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avaliações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754" y="3394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notas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744" y="3524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0 a 10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4954718" y="2950493"/>
            <a:ext cx="3979915" cy="405051"/>
            <a:chOff x="4954718" y="2950493"/>
            <a:chExt cx="3979915" cy="405051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4954718" y="2995149"/>
              <a:ext cx="23884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P43. Domínio do conteúdo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7674633" y="2950493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9,4</a:t>
              </a:r>
              <a:endPara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702878" y="2487760"/>
            <a:ext cx="1074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nota média*</a:t>
            </a:r>
            <a:endParaRPr kumimoji="0" lang="pt-BR" altLang="pt-BR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grpSp>
        <p:nvGrpSpPr>
          <p:cNvPr id="38" name="Agrupar 37"/>
          <p:cNvGrpSpPr/>
          <p:nvPr/>
        </p:nvGrpSpPr>
        <p:grpSpPr>
          <a:xfrm>
            <a:off x="4680806" y="5564822"/>
            <a:ext cx="4249820" cy="405051"/>
            <a:chOff x="4680806" y="5564822"/>
            <a:chExt cx="4249820" cy="405051"/>
          </a:xfrm>
        </p:grpSpPr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4680806" y="5616561"/>
              <a:ext cx="2657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P49 Administração do tempo 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7670626" y="5564822"/>
              <a:ext cx="126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  <a:cs typeface="Arial" pitchFamily="34" charset="0"/>
                </a:rPr>
                <a:t>9,3</a:t>
              </a:r>
              <a:endPara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9117454" y="3077750"/>
            <a:ext cx="900000" cy="2836856"/>
            <a:chOff x="9117454" y="3077750"/>
            <a:chExt cx="900000" cy="2836856"/>
          </a:xfrm>
        </p:grpSpPr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9117454" y="5226128"/>
              <a:ext cx="90000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1400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(3.476)</a:t>
              </a:r>
            </a:p>
          </p:txBody>
        </p:sp>
        <p:grpSp>
          <p:nvGrpSpPr>
            <p:cNvPr id="5" name="Agrupar 4"/>
            <p:cNvGrpSpPr/>
            <p:nvPr/>
          </p:nvGrpSpPr>
          <p:grpSpPr>
            <a:xfrm>
              <a:off x="9117454" y="3077750"/>
              <a:ext cx="468077" cy="2836856"/>
              <a:chOff x="9117454" y="3077750"/>
              <a:chExt cx="468077" cy="2836856"/>
            </a:xfrm>
          </p:grpSpPr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9117454" y="3502661"/>
                <a:ext cx="4680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400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(3.480)</a:t>
                </a:r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9117454" y="3956297"/>
                <a:ext cx="4680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400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(3.480)</a:t>
                </a:r>
              </a:p>
            </p:txBody>
          </p:sp>
          <p:sp>
            <p:nvSpPr>
              <p:cNvPr id="45" name="Rectangle 14"/>
              <p:cNvSpPr>
                <a:spLocks noChangeArrowheads="1"/>
              </p:cNvSpPr>
              <p:nvPr/>
            </p:nvSpPr>
            <p:spPr bwMode="auto">
              <a:xfrm>
                <a:off x="9117454" y="4379545"/>
                <a:ext cx="4680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400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(3.475)</a:t>
                </a:r>
              </a:p>
            </p:txBody>
          </p:sp>
          <p:sp>
            <p:nvSpPr>
              <p:cNvPr id="46" name="Rectangle 16"/>
              <p:cNvSpPr>
                <a:spLocks noChangeArrowheads="1"/>
              </p:cNvSpPr>
              <p:nvPr/>
            </p:nvSpPr>
            <p:spPr bwMode="auto">
              <a:xfrm>
                <a:off x="9117454" y="4788515"/>
                <a:ext cx="4680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400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(3.475)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9117454" y="3077750"/>
                <a:ext cx="4680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400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(3.482)</a:t>
                </a:r>
              </a:p>
            </p:txBody>
          </p:sp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9117454" y="5699162"/>
                <a:ext cx="4680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1400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(3.476)</a:t>
                </a:r>
              </a:p>
            </p:txBody>
          </p:sp>
        </p:grpSp>
      </p:grpSp>
      <p:grpSp>
        <p:nvGrpSpPr>
          <p:cNvPr id="51" name="Agrupar 50"/>
          <p:cNvGrpSpPr/>
          <p:nvPr/>
        </p:nvGrpSpPr>
        <p:grpSpPr>
          <a:xfrm>
            <a:off x="10310651" y="2313052"/>
            <a:ext cx="992350" cy="3967783"/>
            <a:chOff x="10241459" y="2335302"/>
            <a:chExt cx="1027621" cy="3541881"/>
          </a:xfrm>
        </p:grpSpPr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41212" y1="16275" x2="62424" y2="4851"/>
                          <a14:foregroundMark x1="36970" y1="2347" x2="63636" y2="2347"/>
                          <a14:foregroundMark x1="43030" y1="28482" x2="43030" y2="1095"/>
                          <a14:foregroundMark x1="58182" y1="39437" x2="72727" y2="6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41459" y="2432820"/>
              <a:ext cx="971190" cy="3444363"/>
            </a:xfrm>
            <a:prstGeom prst="rect">
              <a:avLst/>
            </a:prstGeom>
          </p:spPr>
        </p:pic>
        <p:sp>
          <p:nvSpPr>
            <p:cNvPr id="53" name="Retângulo 52"/>
            <p:cNvSpPr/>
            <p:nvPr/>
          </p:nvSpPr>
          <p:spPr>
            <a:xfrm>
              <a:off x="10241459" y="2335302"/>
              <a:ext cx="1027621" cy="3541881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47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72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5" y="1196752"/>
            <a:ext cx="11204625" cy="918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P50 De 0 a 10 qual a probabilidade de o(a)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Sr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(a) recomendar 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 para outras pessoas, sendo que 0 significa “não recomendaria de forma alguma” e 10 “com certeza recomendaria”:  (ESP-RU)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0" y="6552778"/>
            <a:ext cx="5481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3.475 entrevistas</a:t>
            </a:r>
            <a:endParaRPr lang="pt-BR" sz="105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4" name="AutoShape 5" descr="Resultado de imagem para male fem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7" descr="Resultado de imagem para male fem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47" name="Gráfico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817374"/>
              </p:ext>
            </p:extLst>
          </p:nvPr>
        </p:nvGraphicFramePr>
        <p:xfrm>
          <a:off x="944804" y="2152111"/>
          <a:ext cx="5030852" cy="358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" name="CaixaDeTexto 37"/>
          <p:cNvSpPr txBox="1"/>
          <p:nvPr/>
        </p:nvSpPr>
        <p:spPr>
          <a:xfrm rot="21045577">
            <a:off x="1912355" y="2528596"/>
            <a:ext cx="1255239" cy="90886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b="1" dirty="0">
                <a:latin typeface="Arial Narrow" pitchFamily="34" charset="0"/>
              </a:rPr>
              <a:t>9,6</a:t>
            </a: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0"/>
          <a:stretch/>
        </p:blipFill>
        <p:spPr>
          <a:xfrm>
            <a:off x="834455" y="3980738"/>
            <a:ext cx="3323363" cy="1302172"/>
          </a:xfrm>
          <a:prstGeom prst="rect">
            <a:avLst/>
          </a:prstGeom>
        </p:spPr>
      </p:pic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2015418" y="5908240"/>
            <a:ext cx="616150" cy="408623"/>
          </a:xfrm>
          <a:prstGeom prst="round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2,7%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19080" y="5879863"/>
            <a:ext cx="61614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7,0%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4862360" y="5870737"/>
            <a:ext cx="752872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90,4%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1639057" y="5400867"/>
            <a:ext cx="1390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D1233C"/>
                </a:solidFill>
                <a:latin typeface="Arial Narrow" panose="020B0606020202030204" pitchFamily="34" charset="0"/>
              </a:rPr>
              <a:t>detratores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3431895" y="5404847"/>
            <a:ext cx="1390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FFC000"/>
                </a:solidFill>
                <a:latin typeface="Arial Narrow" panose="020B0606020202030204" pitchFamily="34" charset="0"/>
              </a:rPr>
              <a:t>neutros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4585138" y="5418661"/>
            <a:ext cx="1390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promotores</a:t>
            </a:r>
          </a:p>
        </p:txBody>
      </p:sp>
      <p:grpSp>
        <p:nvGrpSpPr>
          <p:cNvPr id="59" name="Agrupar 58"/>
          <p:cNvGrpSpPr/>
          <p:nvPr/>
        </p:nvGrpSpPr>
        <p:grpSpPr>
          <a:xfrm>
            <a:off x="1219200" y="5093090"/>
            <a:ext cx="4521200" cy="307777"/>
            <a:chOff x="6800850" y="4684713"/>
            <a:chExt cx="3996413" cy="307777"/>
          </a:xfrm>
        </p:grpSpPr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6800850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7183438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7564438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7945438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8328025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5" name="Rectangle 27"/>
            <p:cNvSpPr>
              <a:spLocks noChangeArrowheads="1"/>
            </p:cNvSpPr>
            <p:nvPr/>
          </p:nvSpPr>
          <p:spPr bwMode="auto">
            <a:xfrm>
              <a:off x="8709025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6" name="Rectangle 28"/>
            <p:cNvSpPr>
              <a:spLocks noChangeArrowheads="1"/>
            </p:cNvSpPr>
            <p:nvPr/>
          </p:nvSpPr>
          <p:spPr bwMode="auto">
            <a:xfrm>
              <a:off x="9090025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9472613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 Narrow" panose="020B0606020202030204" pitchFamily="34" charset="0"/>
                </a:rPr>
                <a:t>7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9853613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69" name="Rectangle 31"/>
            <p:cNvSpPr>
              <a:spLocks noChangeArrowheads="1"/>
            </p:cNvSpPr>
            <p:nvPr/>
          </p:nvSpPr>
          <p:spPr bwMode="auto">
            <a:xfrm>
              <a:off x="10236200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10563225" y="4684713"/>
              <a:ext cx="234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4" r="20386"/>
          <a:stretch/>
        </p:blipFill>
        <p:spPr>
          <a:xfrm>
            <a:off x="4321431" y="3911830"/>
            <a:ext cx="720907" cy="1302172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9"/>
          <a:stretch/>
        </p:blipFill>
        <p:spPr>
          <a:xfrm>
            <a:off x="4994041" y="3944806"/>
            <a:ext cx="944341" cy="1302172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8012743" y="3290803"/>
            <a:ext cx="1657218" cy="1589581"/>
            <a:chOff x="8012743" y="3290803"/>
            <a:chExt cx="1657218" cy="1589581"/>
          </a:xfrm>
        </p:grpSpPr>
        <p:sp>
          <p:nvSpPr>
            <p:cNvPr id="97" name="Rectangle 21"/>
            <p:cNvSpPr>
              <a:spLocks noChangeArrowheads="1"/>
            </p:cNvSpPr>
            <p:nvPr/>
          </p:nvSpPr>
          <p:spPr bwMode="auto">
            <a:xfrm>
              <a:off x="8373604" y="4085594"/>
              <a:ext cx="935496" cy="4086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09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617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426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234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043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851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468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87,7%</a:t>
              </a:r>
              <a:endPara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8146093" y="3541630"/>
              <a:ext cx="13905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09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617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426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234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043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851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468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NPS</a:t>
              </a:r>
              <a:endParaRPr lang="pt-BR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8012743" y="3290803"/>
              <a:ext cx="1657218" cy="158958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2313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47" grpId="0">
        <p:bldAsOne/>
      </p:bldGraphic>
      <p:bldP spid="51" grpId="0" animBg="1"/>
      <p:bldP spid="53" grpId="0" animBg="1"/>
      <p:bldP spid="54" grpId="0" animBg="1"/>
      <p:bldP spid="55" grpId="0" animBg="1"/>
      <p:bldP spid="56" grpId="0"/>
      <p:bldP spid="57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P51 Sexo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44072" y="1196752"/>
            <a:ext cx="511256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P52 Apenas para definirmos o seu perfil, qual a sua idade?</a:t>
            </a:r>
          </a:p>
        </p:txBody>
      </p:sp>
      <p:sp>
        <p:nvSpPr>
          <p:cNvPr id="11" name="CaixaDeTexto 5"/>
          <p:cNvSpPr txBox="1"/>
          <p:nvPr/>
        </p:nvSpPr>
        <p:spPr>
          <a:xfrm>
            <a:off x="0" y="6552778"/>
            <a:ext cx="5481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3.482 entrevistas</a:t>
            </a:r>
            <a:endParaRPr lang="pt-BR" sz="1050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1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4" name="AutoShape 5" descr="Resultado de imagem para male fem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7" descr="Resultado de imagem para male fem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919452" y="2763729"/>
            <a:ext cx="3010828" cy="2923393"/>
            <a:chOff x="7761250" y="2852938"/>
            <a:chExt cx="2702559" cy="2676199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90"/>
            <a:stretch/>
          </p:blipFill>
          <p:spPr>
            <a:xfrm>
              <a:off x="7761250" y="2852938"/>
              <a:ext cx="1074482" cy="2676199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06"/>
            <a:stretch/>
          </p:blipFill>
          <p:spPr>
            <a:xfrm>
              <a:off x="9131693" y="2852938"/>
              <a:ext cx="1332116" cy="2676199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1052795" y="2148092"/>
            <a:ext cx="2643228" cy="476741"/>
            <a:chOff x="7986995" y="2148092"/>
            <a:chExt cx="2643228" cy="476741"/>
          </a:xfrm>
        </p:grpSpPr>
        <p:sp>
          <p:nvSpPr>
            <p:cNvPr id="18" name="CaixaDeTexto 17"/>
            <p:cNvSpPr txBox="1"/>
            <p:nvPr/>
          </p:nvSpPr>
          <p:spPr>
            <a:xfrm>
              <a:off x="7986995" y="2163168"/>
              <a:ext cx="1063700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60%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511089" y="2148092"/>
              <a:ext cx="1119134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D01A86"/>
                  </a:solidFill>
                  <a:latin typeface="Arial Narrow" panose="020B0606020202030204" pitchFamily="34" charset="0"/>
                </a:rPr>
                <a:t>40%</a:t>
              </a:r>
            </a:p>
          </p:txBody>
        </p:sp>
      </p:grpSp>
      <p:sp>
        <p:nvSpPr>
          <p:cNvPr id="47" name="CaixaDeTexto 5"/>
          <p:cNvSpPr txBox="1"/>
          <p:nvPr/>
        </p:nvSpPr>
        <p:spPr>
          <a:xfrm>
            <a:off x="10200457" y="631282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3.475 entrevistas</a:t>
            </a:r>
          </a:p>
        </p:txBody>
      </p:sp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09926"/>
              </p:ext>
            </p:extLst>
          </p:nvPr>
        </p:nvGraphicFramePr>
        <p:xfrm>
          <a:off x="6168008" y="2019558"/>
          <a:ext cx="5472113" cy="356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2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7" grpId="0"/>
      <p:bldGraphic spid="48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74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79376" y="1196752"/>
            <a:ext cx="51125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P53 Qual a sua escolaridade? </a:t>
            </a:r>
          </a:p>
        </p:txBody>
      </p:sp>
      <p:sp>
        <p:nvSpPr>
          <p:cNvPr id="8" name="CaixaDeTexto 5"/>
          <p:cNvSpPr txBox="1"/>
          <p:nvPr/>
        </p:nvSpPr>
        <p:spPr>
          <a:xfrm>
            <a:off x="0" y="6463632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3.474 entrevistas</a:t>
            </a:r>
          </a:p>
        </p:txBody>
      </p:sp>
      <p:sp>
        <p:nvSpPr>
          <p:cNvPr id="11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23973"/>
              </p:ext>
            </p:extLst>
          </p:nvPr>
        </p:nvGraphicFramePr>
        <p:xfrm>
          <a:off x="683195" y="1963798"/>
          <a:ext cx="10791825" cy="396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9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75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0"/>
            <a:ext cx="5342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avaliação da qualidade do conteúdo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é positiva, alcançando a 9,2 e com uma leve tendência a ser mais bem avaliada pelos empreendedores mais jovens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(P29)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41" name="CaixaDeTexto 5"/>
          <p:cNvSpPr txBox="1"/>
          <p:nvPr/>
        </p:nvSpPr>
        <p:spPr>
          <a:xfrm>
            <a:off x="7164957" y="6104612"/>
            <a:ext cx="4915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*todos os entrevistados responderam a este bloco</a:t>
            </a:r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9787"/>
              </p:ext>
            </p:extLst>
          </p:nvPr>
        </p:nvGraphicFramePr>
        <p:xfrm>
          <a:off x="7024423" y="1875524"/>
          <a:ext cx="4848753" cy="37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Gráfico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23414"/>
              </p:ext>
            </p:extLst>
          </p:nvPr>
        </p:nvGraphicFramePr>
        <p:xfrm>
          <a:off x="1354669" y="3445335"/>
          <a:ext cx="5008847" cy="301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etângulo 45"/>
          <p:cNvSpPr/>
          <p:nvPr/>
        </p:nvSpPr>
        <p:spPr>
          <a:xfrm>
            <a:off x="6363517" y="1052735"/>
            <a:ext cx="5717258" cy="49287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6505049" y="1333419"/>
            <a:ext cx="1735015" cy="168211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avaliação da qualidade do conteúdo do  EMPRETEC*</a:t>
            </a:r>
          </a:p>
        </p:txBody>
      </p:sp>
      <p:sp>
        <p:nvSpPr>
          <p:cNvPr id="44" name="CaixaDeTexto 37"/>
          <p:cNvSpPr txBox="1"/>
          <p:nvPr/>
        </p:nvSpPr>
        <p:spPr>
          <a:xfrm rot="21045577">
            <a:off x="8812422" y="1453168"/>
            <a:ext cx="1620889" cy="160133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000" b="1" dirty="0">
                <a:latin typeface="Arial Narrow" pitchFamily="34" charset="0"/>
              </a:rPr>
              <a:t>GERAL</a:t>
            </a:r>
          </a:p>
          <a:p>
            <a:pPr algn="ctr"/>
            <a:r>
              <a:rPr lang="pt-BR" sz="2800" b="1" dirty="0">
                <a:latin typeface="Arial Narrow" pitchFamily="34" charset="0"/>
              </a:rPr>
              <a:t>9,2</a:t>
            </a:r>
            <a:endParaRPr lang="pt-BR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Graphic spid="43" grpId="0">
        <p:bldAsOne/>
      </p:bldGraphic>
      <p:bldGraphic spid="45" grpId="0">
        <p:bldAsOne/>
      </p:bldGraphic>
      <p:bldP spid="46" grpId="0" animBg="1"/>
      <p:bldP spid="37" grpId="0" animBg="1"/>
      <p:bldP spid="4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76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0"/>
            <a:ext cx="67089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as avaliações por estado apresentam invariavelmente notas elevadas e com uma variação de apenas 7,8% entre os extremos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(P29)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7814555" y="1445270"/>
            <a:ext cx="3546230" cy="70558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avaliação da qualidade do conteúdo do  EMPRETEC*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75412"/>
              </p:ext>
            </p:extLst>
          </p:nvPr>
        </p:nvGraphicFramePr>
        <p:xfrm>
          <a:off x="1008576" y="3018010"/>
          <a:ext cx="10387405" cy="293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37528"/>
              </p:ext>
            </p:extLst>
          </p:nvPr>
        </p:nvGraphicFramePr>
        <p:xfrm>
          <a:off x="1008576" y="3066908"/>
          <a:ext cx="10413484" cy="28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Agrupar 13"/>
          <p:cNvGrpSpPr/>
          <p:nvPr/>
        </p:nvGrpSpPr>
        <p:grpSpPr>
          <a:xfrm>
            <a:off x="1237489" y="6083991"/>
            <a:ext cx="9857232" cy="207081"/>
            <a:chOff x="1261348" y="5229441"/>
            <a:chExt cx="10219130" cy="37457"/>
          </a:xfrm>
        </p:grpSpPr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1261348" y="5229441"/>
              <a:ext cx="247144" cy="3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1652000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1999887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2408597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2803463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324391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3932561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4298573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4734186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5126725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5503956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102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5914898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6259295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6692110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81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7057525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7461202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7856069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8261822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8626430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(200)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9026265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9389274" y="5229441"/>
              <a:ext cx="231423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9766412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10116445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0519510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0855757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11231123" y="5229441"/>
              <a:ext cx="249355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8" name="Retângulo de cantos arredondados 36"/>
          <p:cNvSpPr/>
          <p:nvPr/>
        </p:nvSpPr>
        <p:spPr>
          <a:xfrm>
            <a:off x="7822755" y="1445329"/>
            <a:ext cx="3546230" cy="70558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avaliação da qualidade do conteúdo do  EMPRETEC*</a:t>
            </a:r>
          </a:p>
        </p:txBody>
      </p:sp>
      <p:cxnSp>
        <p:nvCxnSpPr>
          <p:cNvPr id="41" name="Conector reto 40"/>
          <p:cNvCxnSpPr/>
          <p:nvPr/>
        </p:nvCxnSpPr>
        <p:spPr>
          <a:xfrm flipV="1">
            <a:off x="3802072" y="33316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7148472" y="33316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9773842" y="33316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8614039" y="3367320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Agrupar 45"/>
          <p:cNvGrpSpPr/>
          <p:nvPr/>
        </p:nvGrpSpPr>
        <p:grpSpPr>
          <a:xfrm>
            <a:off x="9131370" y="2456357"/>
            <a:ext cx="1776295" cy="484050"/>
            <a:chOff x="9420670" y="1939719"/>
            <a:chExt cx="1776295" cy="484050"/>
          </a:xfrm>
        </p:grpSpPr>
        <p:grpSp>
          <p:nvGrpSpPr>
            <p:cNvPr id="49" name="Agrupar 48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" name="Elipse 49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7" grpId="0" animBg="1"/>
      <p:bldGraphic spid="12" grpId="0">
        <p:bldAsOne/>
      </p:bldGraphic>
      <p:bldGraphic spid="12" grpId="1">
        <p:bldAsOne/>
      </p:bldGraphic>
      <p:bldGraphic spid="13" grpId="0">
        <p:bldAsOne/>
      </p:bldGraphic>
      <p:bldP spid="4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77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0"/>
            <a:ext cx="2339270" cy="360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percentuais quanto a ter ‘contribuído muito’ são razoáveis, além de invariavelmente menores do que os resultados de 2014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(P30 a P38)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pSp>
        <p:nvGrpSpPr>
          <p:cNvPr id="29" name="Agrupar 28"/>
          <p:cNvGrpSpPr/>
          <p:nvPr/>
        </p:nvGrpSpPr>
        <p:grpSpPr>
          <a:xfrm>
            <a:off x="4690996" y="1575662"/>
            <a:ext cx="7199156" cy="811459"/>
            <a:chOff x="4690996" y="1575662"/>
            <a:chExt cx="7199156" cy="811459"/>
          </a:xfrm>
        </p:grpSpPr>
        <p:sp>
          <p:nvSpPr>
            <p:cNvPr id="37" name="Retângulo de cantos arredondados 36"/>
            <p:cNvSpPr/>
            <p:nvPr/>
          </p:nvSpPr>
          <p:spPr>
            <a:xfrm>
              <a:off x="4690996" y="1576428"/>
              <a:ext cx="4288662" cy="753479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contribuição do </a:t>
              </a:r>
              <a:r>
                <a:rPr lang="pt-BR" dirty="0" err="1">
                  <a:solidFill>
                    <a:prstClr val="white"/>
                  </a:solidFill>
                  <a:latin typeface="Arial Narrow" panose="020B0606020202030204" pitchFamily="34" charset="0"/>
                </a:rPr>
                <a:t>Empretec</a:t>
              </a:r>
              <a:r>
                <a:rPr lang="pt-BR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 para uma melhor visão ou melhor conhecimento sobre.....</a:t>
              </a: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9707771" y="1575662"/>
              <a:ext cx="218238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contribuiu muito</a:t>
              </a:r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1045493" y="1956234"/>
              <a:ext cx="794309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>
                  <a:solidFill>
                    <a:srgbClr val="002060"/>
                  </a:solidFill>
                  <a:latin typeface="Arial Narrow" pitchFamily="34" charset="0"/>
                </a:rPr>
                <a:t>2015</a:t>
              </a:r>
              <a:endParaRPr lang="pt-BR" altLang="pt-BR" sz="28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4345159" y="2580374"/>
            <a:ext cx="7583489" cy="340519"/>
            <a:chOff x="4345159" y="2580374"/>
            <a:chExt cx="7583489" cy="340519"/>
          </a:xfrm>
        </p:grpSpPr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4345159" y="2580374"/>
              <a:ext cx="51103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preparo ou atualização de metas, planos e projetos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10956648" y="2580374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83%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9707771" y="2750633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Agrupar 20"/>
          <p:cNvGrpSpPr/>
          <p:nvPr/>
        </p:nvGrpSpPr>
        <p:grpSpPr>
          <a:xfrm>
            <a:off x="3174964" y="2940352"/>
            <a:ext cx="8753684" cy="340519"/>
            <a:chOff x="3174964" y="2940352"/>
            <a:chExt cx="8753684" cy="340519"/>
          </a:xfrm>
        </p:grpSpPr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3174964" y="2940352"/>
              <a:ext cx="62805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visão de mercado (sobre clientes, fornecedores, concorrentes)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0956648" y="2940352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72%</a:t>
              </a:r>
            </a:p>
          </p:txBody>
        </p:sp>
        <p:cxnSp>
          <p:nvCxnSpPr>
            <p:cNvPr id="59" name="Conector reto 58"/>
            <p:cNvCxnSpPr/>
            <p:nvPr/>
          </p:nvCxnSpPr>
          <p:spPr>
            <a:xfrm>
              <a:off x="9707771" y="3110611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1"/>
          <p:cNvGrpSpPr/>
          <p:nvPr/>
        </p:nvGrpSpPr>
        <p:grpSpPr>
          <a:xfrm>
            <a:off x="5315187" y="3300342"/>
            <a:ext cx="6613461" cy="340519"/>
            <a:chOff x="5315187" y="3300342"/>
            <a:chExt cx="6613461" cy="340519"/>
          </a:xfrm>
        </p:grpSpPr>
        <p:sp>
          <p:nvSpPr>
            <p:cNvPr id="83" name="Rectangle 10"/>
            <p:cNvSpPr>
              <a:spLocks noChangeArrowheads="1"/>
            </p:cNvSpPr>
            <p:nvPr/>
          </p:nvSpPr>
          <p:spPr bwMode="auto">
            <a:xfrm>
              <a:off x="5315187" y="3300342"/>
              <a:ext cx="4132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avaliação e monitoramento de resultados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0956648" y="3300342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70%</a:t>
              </a:r>
            </a:p>
          </p:txBody>
        </p:sp>
        <p:cxnSp>
          <p:nvCxnSpPr>
            <p:cNvPr id="60" name="Conector reto 59"/>
            <p:cNvCxnSpPr/>
            <p:nvPr/>
          </p:nvCxnSpPr>
          <p:spPr>
            <a:xfrm>
              <a:off x="9707771" y="3454242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grupar 22"/>
          <p:cNvGrpSpPr/>
          <p:nvPr/>
        </p:nvGrpSpPr>
        <p:grpSpPr>
          <a:xfrm>
            <a:off x="4264362" y="3660332"/>
            <a:ext cx="7664286" cy="340519"/>
            <a:chOff x="4264362" y="3660332"/>
            <a:chExt cx="7664286" cy="340519"/>
          </a:xfrm>
        </p:grpSpPr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4264362" y="3660332"/>
              <a:ext cx="5172891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gerenciamento e capacitação de recursos humanos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10956648" y="3660332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57%</a:t>
              </a:r>
            </a:p>
          </p:txBody>
        </p:sp>
        <p:cxnSp>
          <p:nvCxnSpPr>
            <p:cNvPr id="61" name="Conector reto 60"/>
            <p:cNvCxnSpPr/>
            <p:nvPr/>
          </p:nvCxnSpPr>
          <p:spPr>
            <a:xfrm>
              <a:off x="9707771" y="3814220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/>
          <p:cNvGrpSpPr/>
          <p:nvPr/>
        </p:nvGrpSpPr>
        <p:grpSpPr>
          <a:xfrm>
            <a:off x="5590043" y="4063338"/>
            <a:ext cx="6338605" cy="340519"/>
            <a:chOff x="5590043" y="4063338"/>
            <a:chExt cx="6338605" cy="340519"/>
          </a:xfrm>
        </p:grpSpPr>
        <p:sp>
          <p:nvSpPr>
            <p:cNvPr id="89" name="Rectangle 14"/>
            <p:cNvSpPr>
              <a:spLocks noChangeArrowheads="1"/>
            </p:cNvSpPr>
            <p:nvPr/>
          </p:nvSpPr>
          <p:spPr bwMode="auto">
            <a:xfrm>
              <a:off x="5590043" y="4063338"/>
              <a:ext cx="3852017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relacionamento e satisfação do cliente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10956648" y="4063338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72%</a:t>
              </a:r>
            </a:p>
          </p:txBody>
        </p:sp>
        <p:cxnSp>
          <p:nvCxnSpPr>
            <p:cNvPr id="62" name="Conector reto 61"/>
            <p:cNvCxnSpPr/>
            <p:nvPr/>
          </p:nvCxnSpPr>
          <p:spPr>
            <a:xfrm>
              <a:off x="9707771" y="4233597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/>
          <p:cNvGrpSpPr/>
          <p:nvPr/>
        </p:nvGrpSpPr>
        <p:grpSpPr>
          <a:xfrm>
            <a:off x="5669803" y="4423316"/>
            <a:ext cx="6258845" cy="340519"/>
            <a:chOff x="5669803" y="4423316"/>
            <a:chExt cx="6258845" cy="340519"/>
          </a:xfrm>
        </p:grpSpPr>
        <p:sp>
          <p:nvSpPr>
            <p:cNvPr id="91" name="Rectangle 10"/>
            <p:cNvSpPr>
              <a:spLocks noChangeArrowheads="1"/>
            </p:cNvSpPr>
            <p:nvPr/>
          </p:nvSpPr>
          <p:spPr bwMode="auto">
            <a:xfrm>
              <a:off x="5669803" y="4423316"/>
              <a:ext cx="37686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identificação de novas oportunidades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10956648" y="4423316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77%</a:t>
              </a:r>
            </a:p>
          </p:txBody>
        </p:sp>
        <p:cxnSp>
          <p:nvCxnSpPr>
            <p:cNvPr id="63" name="Conector reto 62"/>
            <p:cNvCxnSpPr/>
            <p:nvPr/>
          </p:nvCxnSpPr>
          <p:spPr>
            <a:xfrm>
              <a:off x="9707771" y="4593575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/>
          <p:cNvGrpSpPr/>
          <p:nvPr/>
        </p:nvGrpSpPr>
        <p:grpSpPr>
          <a:xfrm>
            <a:off x="3033607" y="4783306"/>
            <a:ext cx="8895041" cy="340519"/>
            <a:chOff x="3033607" y="4783306"/>
            <a:chExt cx="8895041" cy="340519"/>
          </a:xfrm>
        </p:grpSpPr>
        <p:sp>
          <p:nvSpPr>
            <p:cNvPr id="93" name="Rectangle 14"/>
            <p:cNvSpPr>
              <a:spLocks noChangeArrowheads="1"/>
            </p:cNvSpPr>
            <p:nvPr/>
          </p:nvSpPr>
          <p:spPr bwMode="auto">
            <a:xfrm>
              <a:off x="3033607" y="4783306"/>
              <a:ext cx="6394379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aprimoramento da qualidade de produtos, serviços e processos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0956648" y="4783306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68%</a:t>
              </a:r>
            </a:p>
          </p:txBody>
        </p:sp>
        <p:cxnSp>
          <p:nvCxnSpPr>
            <p:cNvPr id="64" name="Conector reto 63"/>
            <p:cNvCxnSpPr/>
            <p:nvPr/>
          </p:nvCxnSpPr>
          <p:spPr>
            <a:xfrm>
              <a:off x="9707771" y="4937206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/>
          <p:cNvGrpSpPr/>
          <p:nvPr/>
        </p:nvGrpSpPr>
        <p:grpSpPr>
          <a:xfrm>
            <a:off x="4690996" y="5143306"/>
            <a:ext cx="7237652" cy="340519"/>
            <a:chOff x="4690996" y="5143306"/>
            <a:chExt cx="7237652" cy="340519"/>
          </a:xfrm>
        </p:grpSpPr>
        <p:sp>
          <p:nvSpPr>
            <p:cNvPr id="95" name="Rectangle 10"/>
            <p:cNvSpPr>
              <a:spLocks noChangeArrowheads="1"/>
            </p:cNvSpPr>
            <p:nvPr/>
          </p:nvSpPr>
          <p:spPr bwMode="auto">
            <a:xfrm>
              <a:off x="4690996" y="5143306"/>
              <a:ext cx="47513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desenvolvimento de parcerias/rede de contatos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10956648" y="5143306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73%</a:t>
              </a:r>
            </a:p>
          </p:txBody>
        </p:sp>
        <p:cxnSp>
          <p:nvCxnSpPr>
            <p:cNvPr id="65" name="Conector reto 64"/>
            <p:cNvCxnSpPr/>
            <p:nvPr/>
          </p:nvCxnSpPr>
          <p:spPr>
            <a:xfrm>
              <a:off x="9707771" y="5297184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grupar 26"/>
          <p:cNvGrpSpPr/>
          <p:nvPr/>
        </p:nvGrpSpPr>
        <p:grpSpPr>
          <a:xfrm>
            <a:off x="4998886" y="5503304"/>
            <a:ext cx="6929762" cy="340519"/>
            <a:chOff x="4998886" y="5503304"/>
            <a:chExt cx="6929762" cy="340519"/>
          </a:xfrm>
        </p:grpSpPr>
        <p:sp>
          <p:nvSpPr>
            <p:cNvPr id="97" name="Rectangle 14"/>
            <p:cNvSpPr>
              <a:spLocks noChangeArrowheads="1"/>
            </p:cNvSpPr>
            <p:nvPr/>
          </p:nvSpPr>
          <p:spPr bwMode="auto">
            <a:xfrm>
              <a:off x="4998886" y="5503304"/>
              <a:ext cx="4433907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inovação de produtos, serviços e processos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10956648" y="5503304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59%</a:t>
              </a:r>
            </a:p>
          </p:txBody>
        </p:sp>
        <p:cxnSp>
          <p:nvCxnSpPr>
            <p:cNvPr id="66" name="Conector reto 65"/>
            <p:cNvCxnSpPr/>
            <p:nvPr/>
          </p:nvCxnSpPr>
          <p:spPr>
            <a:xfrm>
              <a:off x="9707771" y="5673563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8823343" y="5863664"/>
            <a:ext cx="3105305" cy="340519"/>
            <a:chOff x="8823343" y="5863664"/>
            <a:chExt cx="3105305" cy="340519"/>
          </a:xfrm>
        </p:grpSpPr>
        <p:sp>
          <p:nvSpPr>
            <p:cNvPr id="100" name="Rectangle 14"/>
            <p:cNvSpPr>
              <a:spLocks noChangeArrowheads="1"/>
            </p:cNvSpPr>
            <p:nvPr/>
          </p:nvSpPr>
          <p:spPr bwMode="auto">
            <a:xfrm>
              <a:off x="8823343" y="5863664"/>
              <a:ext cx="607539" cy="30777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altLang="pt-BR" sz="2000" b="1" dirty="0">
                  <a:solidFill>
                    <a:srgbClr val="002060"/>
                  </a:solidFill>
                  <a:latin typeface="Arial Narrow" pitchFamily="34" charset="0"/>
                </a:rPr>
                <a:t>média</a:t>
              </a:r>
              <a:endParaRPr lang="pt-BR" altLang="pt-BR" sz="2000" dirty="0">
                <a:solidFill>
                  <a:srgbClr val="002060"/>
                </a:solidFill>
              </a:endParaRP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10956648" y="5863664"/>
              <a:ext cx="972000" cy="340519"/>
            </a:xfrm>
            <a:prstGeom prst="round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70%</a:t>
              </a:r>
            </a:p>
          </p:txBody>
        </p:sp>
        <p:cxnSp>
          <p:nvCxnSpPr>
            <p:cNvPr id="67" name="Conector reto 66"/>
            <p:cNvCxnSpPr/>
            <p:nvPr/>
          </p:nvCxnSpPr>
          <p:spPr>
            <a:xfrm>
              <a:off x="9707771" y="6033541"/>
              <a:ext cx="1044000" cy="0"/>
            </a:xfrm>
            <a:prstGeom prst="line">
              <a:avLst/>
            </a:prstGeom>
            <a:ln w="28575" cap="rnd">
              <a:solidFill>
                <a:srgbClr val="00206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/>
          <p:cNvGrpSpPr/>
          <p:nvPr/>
        </p:nvGrpSpPr>
        <p:grpSpPr>
          <a:xfrm>
            <a:off x="9828000" y="1924202"/>
            <a:ext cx="972000" cy="4279981"/>
            <a:chOff x="9828000" y="1924202"/>
            <a:chExt cx="972000" cy="4279981"/>
          </a:xfrm>
        </p:grpSpPr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9828000" y="2940352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83%</a:t>
              </a:r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9828000" y="2580374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92%</a:t>
              </a:r>
            </a:p>
          </p:txBody>
        </p:sp>
        <p:sp>
          <p:nvSpPr>
            <p:cNvPr id="84" name="Rectangle 11"/>
            <p:cNvSpPr>
              <a:spLocks noChangeArrowheads="1"/>
            </p:cNvSpPr>
            <p:nvPr/>
          </p:nvSpPr>
          <p:spPr bwMode="auto">
            <a:xfrm>
              <a:off x="9828000" y="3300342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84%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/>
          </p:nvSpPr>
          <p:spPr bwMode="auto">
            <a:xfrm>
              <a:off x="9828000" y="3660332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72%</a:t>
              </a:r>
            </a:p>
          </p:txBody>
        </p:sp>
        <p:sp>
          <p:nvSpPr>
            <p:cNvPr id="90" name="Rectangle 15"/>
            <p:cNvSpPr>
              <a:spLocks noChangeArrowheads="1"/>
            </p:cNvSpPr>
            <p:nvPr/>
          </p:nvSpPr>
          <p:spPr bwMode="auto">
            <a:xfrm>
              <a:off x="9828000" y="4063338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82%</a:t>
              </a:r>
            </a:p>
          </p:txBody>
        </p:sp>
        <p:sp>
          <p:nvSpPr>
            <p:cNvPr id="92" name="Rectangle 11"/>
            <p:cNvSpPr>
              <a:spLocks noChangeArrowheads="1"/>
            </p:cNvSpPr>
            <p:nvPr/>
          </p:nvSpPr>
          <p:spPr bwMode="auto">
            <a:xfrm>
              <a:off x="9828000" y="4423316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85%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/>
          </p:nvSpPr>
          <p:spPr bwMode="auto">
            <a:xfrm>
              <a:off x="9828000" y="4783306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81%</a:t>
              </a:r>
            </a:p>
          </p:txBody>
        </p:sp>
        <p:sp>
          <p:nvSpPr>
            <p:cNvPr id="96" name="Rectangle 11"/>
            <p:cNvSpPr>
              <a:spLocks noChangeArrowheads="1"/>
            </p:cNvSpPr>
            <p:nvPr/>
          </p:nvSpPr>
          <p:spPr bwMode="auto">
            <a:xfrm>
              <a:off x="9828000" y="5143306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81%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9828000" y="5503304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72%</a:t>
              </a:r>
            </a:p>
          </p:txBody>
        </p:sp>
        <p:sp>
          <p:nvSpPr>
            <p:cNvPr id="101" name="Rectangle 15"/>
            <p:cNvSpPr>
              <a:spLocks noChangeArrowheads="1"/>
            </p:cNvSpPr>
            <p:nvPr/>
          </p:nvSpPr>
          <p:spPr bwMode="auto">
            <a:xfrm>
              <a:off x="9828000" y="5863664"/>
              <a:ext cx="972000" cy="340519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000" dirty="0">
                  <a:solidFill>
                    <a:srgbClr val="002060"/>
                  </a:solidFill>
                  <a:latin typeface="Arial Narrow" pitchFamily="34" charset="0"/>
                </a:rPr>
                <a:t>81%</a:t>
              </a: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9916845" y="1924202"/>
              <a:ext cx="794309" cy="430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altLang="pt-BR" sz="2800" b="1" dirty="0">
                  <a:solidFill>
                    <a:srgbClr val="002060"/>
                  </a:solidFill>
                  <a:latin typeface="Arial Narrow" pitchFamily="34" charset="0"/>
                </a:rPr>
                <a:t>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6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78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1"/>
            <a:ext cx="5827442" cy="129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por estado as médias das respostas ‘contribuiu muito’ variaram 34,9%, com destaque positivo para AC e MA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(P30 &amp;P38)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114" name="Gráfico 113"/>
          <p:cNvGraphicFramePr>
            <a:graphicFrameLocks/>
          </p:cNvGraphicFramePr>
          <p:nvPr>
            <p:extLst/>
          </p:nvPr>
        </p:nvGraphicFramePr>
        <p:xfrm>
          <a:off x="1202964" y="3051554"/>
          <a:ext cx="10395671" cy="291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5" name="Retângulo de cantos arredondados 36"/>
          <p:cNvSpPr/>
          <p:nvPr/>
        </p:nvSpPr>
        <p:spPr>
          <a:xfrm>
            <a:off x="7122124" y="1459294"/>
            <a:ext cx="2022570" cy="12738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média das respostas ‘CONTRIBUIU MUITO’.....*</a:t>
            </a:r>
          </a:p>
        </p:txBody>
      </p:sp>
      <p:grpSp>
        <p:nvGrpSpPr>
          <p:cNvPr id="36" name="Agrupar 35"/>
          <p:cNvGrpSpPr/>
          <p:nvPr/>
        </p:nvGrpSpPr>
        <p:grpSpPr>
          <a:xfrm>
            <a:off x="9588500" y="1952498"/>
            <a:ext cx="1776295" cy="484050"/>
            <a:chOff x="9420670" y="1939719"/>
            <a:chExt cx="1776295" cy="484050"/>
          </a:xfrm>
        </p:grpSpPr>
        <p:grpSp>
          <p:nvGrpSpPr>
            <p:cNvPr id="37" name="Agrupar 36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Elipse 37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581606" y="2916248"/>
          <a:ext cx="11004235" cy="345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ector reto 17"/>
          <p:cNvCxnSpPr/>
          <p:nvPr/>
        </p:nvCxnSpPr>
        <p:spPr>
          <a:xfrm flipV="1">
            <a:off x="3520700" y="3486525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7054947" y="3486525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10225351" y="3486525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620275" y="3522181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/>
          <p:cNvGrpSpPr/>
          <p:nvPr/>
        </p:nvGrpSpPr>
        <p:grpSpPr>
          <a:xfrm>
            <a:off x="843290" y="6423224"/>
            <a:ext cx="10514542" cy="384064"/>
            <a:chOff x="1294914" y="5229441"/>
            <a:chExt cx="10178825" cy="37457"/>
          </a:xfrm>
        </p:grpSpPr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294914" y="5229441"/>
              <a:ext cx="180011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1629210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1997659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2408597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2803463" y="5229441"/>
              <a:ext cx="190297" cy="2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3243918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3608926" y="5229441"/>
              <a:ext cx="176612" cy="3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3939300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4305312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4768857" y="5229441"/>
              <a:ext cx="180011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81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5103935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5510695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132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5921636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169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6293967" y="5229441"/>
              <a:ext cx="180011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83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6669320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159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7064263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7467940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40"/>
            <p:cNvSpPr>
              <a:spLocks noChangeArrowheads="1"/>
            </p:cNvSpPr>
            <p:nvPr/>
          </p:nvSpPr>
          <p:spPr bwMode="auto">
            <a:xfrm>
              <a:off x="7862808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39"/>
            <p:cNvSpPr>
              <a:spLocks noChangeArrowheads="1"/>
            </p:cNvSpPr>
            <p:nvPr/>
          </p:nvSpPr>
          <p:spPr bwMode="auto">
            <a:xfrm>
              <a:off x="8268560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8588909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159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9024038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9387048" y="5229441"/>
              <a:ext cx="235876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9773151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200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Rectangle 40"/>
            <p:cNvSpPr>
              <a:spLocks noChangeArrowheads="1"/>
            </p:cNvSpPr>
            <p:nvPr/>
          </p:nvSpPr>
          <p:spPr bwMode="auto">
            <a:xfrm>
              <a:off x="10123183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185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10526248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10862495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11237862" y="5229441"/>
              <a:ext cx="235877" cy="1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Retângulo de cantos arredondados 36"/>
          <p:cNvSpPr/>
          <p:nvPr/>
        </p:nvSpPr>
        <p:spPr>
          <a:xfrm>
            <a:off x="7101140" y="1462950"/>
            <a:ext cx="2022570" cy="12738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média das respostas ‘CONTRIBUIU MUITO’.....*</a:t>
            </a:r>
          </a:p>
        </p:txBody>
      </p:sp>
    </p:spTree>
    <p:extLst>
      <p:ext uri="{BB962C8B-B14F-4D97-AF65-F5344CB8AC3E}">
        <p14:creationId xmlns:p14="http://schemas.microsoft.com/office/powerpoint/2010/main" val="31847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Graphic spid="114" grpId="0">
        <p:bldAsOne/>
      </p:bldGraphic>
      <p:bldGraphic spid="114" grpId="1">
        <p:bldAsOne/>
      </p:bldGraphic>
      <p:bldP spid="115" grpId="0" animBg="1"/>
      <p:bldGraphic spid="17" grpId="0">
        <p:bldAsOne/>
      </p:bldGraphic>
      <p:bldP spid="5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79</a:t>
            </a:fld>
            <a:endParaRPr/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54005"/>
              </p:ext>
            </p:extLst>
          </p:nvPr>
        </p:nvGraphicFramePr>
        <p:xfrm>
          <a:off x="8176096" y="2148586"/>
          <a:ext cx="363855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tângulo de cantos arredondados 36"/>
          <p:cNvSpPr/>
          <p:nvPr/>
        </p:nvSpPr>
        <p:spPr>
          <a:xfrm>
            <a:off x="7227934" y="5695637"/>
            <a:ext cx="4516130" cy="9091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alguém do SEBRAE entrou em contato com o(a) Sr.(a) para verificar a sua satisfação ou os resultados obtidos com o seminário?</a:t>
            </a:r>
          </a:p>
        </p:txBody>
      </p:sp>
      <p:grpSp>
        <p:nvGrpSpPr>
          <p:cNvPr id="26" name="Agrupar 25"/>
          <p:cNvGrpSpPr/>
          <p:nvPr/>
        </p:nvGrpSpPr>
        <p:grpSpPr>
          <a:xfrm>
            <a:off x="2326613" y="3641412"/>
            <a:ext cx="2150816" cy="2823240"/>
            <a:chOff x="1848910" y="3604836"/>
            <a:chExt cx="2150816" cy="2823240"/>
          </a:xfrm>
        </p:grpSpPr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2375113" y="4119127"/>
              <a:ext cx="1080000" cy="54483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3200" b="1" dirty="0">
                  <a:solidFill>
                    <a:srgbClr val="002060"/>
                  </a:solidFill>
                  <a:latin typeface="Arial Narrow" pitchFamily="34" charset="0"/>
                </a:rPr>
                <a:t>34</a:t>
              </a:r>
              <a:r>
                <a:rPr kumimoji="0" lang="pt-BR" altLang="pt-BR" sz="32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%</a:t>
              </a:r>
              <a:endParaRPr kumimoji="0" lang="pt-BR" altLang="pt-BR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17" name="Agrupar 16"/>
            <p:cNvGrpSpPr/>
            <p:nvPr/>
          </p:nvGrpSpPr>
          <p:grpSpPr>
            <a:xfrm>
              <a:off x="2411993" y="5301113"/>
              <a:ext cx="1080000" cy="1126963"/>
              <a:chOff x="7607300" y="5128160"/>
              <a:chExt cx="1080000" cy="1126963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7607300" y="5710293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2015</a:t>
                </a:r>
              </a:p>
            </p:txBody>
          </p:sp>
          <p:grpSp>
            <p:nvGrpSpPr>
              <p:cNvPr id="19" name="Agrupar 18"/>
              <p:cNvGrpSpPr/>
              <p:nvPr/>
            </p:nvGrpSpPr>
            <p:grpSpPr>
              <a:xfrm rot="10800000">
                <a:off x="8110420" y="5128160"/>
                <a:ext cx="72000" cy="502687"/>
                <a:chOff x="8377197" y="2839841"/>
                <a:chExt cx="72000" cy="502687"/>
              </a:xfrm>
            </p:grpSpPr>
            <p:cxnSp>
              <p:nvCxnSpPr>
                <p:cNvPr id="20" name="Conector reto 19"/>
                <p:cNvCxnSpPr/>
                <p:nvPr/>
              </p:nvCxnSpPr>
              <p:spPr>
                <a:xfrm>
                  <a:off x="8413197" y="2839841"/>
                  <a:ext cx="0" cy="430687"/>
                </a:xfrm>
                <a:prstGeom prst="lin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Elipse 20"/>
                <p:cNvSpPr/>
                <p:nvPr/>
              </p:nvSpPr>
              <p:spPr>
                <a:xfrm>
                  <a:off x="8377197" y="3270528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</p:grpSp>
        </p:grp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b="20246"/>
            <a:stretch/>
          </p:blipFill>
          <p:spPr>
            <a:xfrm>
              <a:off x="1848910" y="3604836"/>
              <a:ext cx="2150816" cy="1588930"/>
            </a:xfrm>
            <a:prstGeom prst="rect">
              <a:avLst/>
            </a:prstGeom>
          </p:spPr>
        </p:pic>
      </p:grpSp>
      <p:grpSp>
        <p:nvGrpSpPr>
          <p:cNvPr id="7" name="Agrupar 6"/>
          <p:cNvGrpSpPr/>
          <p:nvPr/>
        </p:nvGrpSpPr>
        <p:grpSpPr>
          <a:xfrm>
            <a:off x="530334" y="3619886"/>
            <a:ext cx="1763165" cy="2895540"/>
            <a:chOff x="3692472" y="3569112"/>
            <a:chExt cx="1763165" cy="2895540"/>
          </a:xfrm>
        </p:grpSpPr>
        <p:grpSp>
          <p:nvGrpSpPr>
            <p:cNvPr id="10" name="Agrupar 9"/>
            <p:cNvGrpSpPr/>
            <p:nvPr/>
          </p:nvGrpSpPr>
          <p:grpSpPr>
            <a:xfrm>
              <a:off x="4092688" y="4119127"/>
              <a:ext cx="1092496" cy="2345525"/>
              <a:chOff x="9411920" y="4372894"/>
              <a:chExt cx="1092496" cy="2345525"/>
            </a:xfrm>
          </p:grpSpPr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9424416" y="6173589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2014</a:t>
                </a: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>
                <a:off x="9411920" y="4372894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</a:rPr>
                  <a:t>27</a:t>
                </a:r>
                <a:r>
                  <a:rPr kumimoji="0" lang="pt-BR" altLang="pt-BR" sz="3200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grpSp>
            <p:nvGrpSpPr>
              <p:cNvPr id="13" name="Agrupar 12"/>
              <p:cNvGrpSpPr/>
              <p:nvPr/>
            </p:nvGrpSpPr>
            <p:grpSpPr>
              <a:xfrm rot="10800000">
                <a:off x="9951920" y="5567072"/>
                <a:ext cx="72000" cy="527071"/>
                <a:chOff x="8377197" y="2376545"/>
                <a:chExt cx="72000" cy="527071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>
                  <a:off x="8413197" y="2376545"/>
                  <a:ext cx="0" cy="430687"/>
                </a:xfrm>
                <a:prstGeom prst="lin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Elipse 14"/>
                <p:cNvSpPr/>
                <p:nvPr/>
              </p:nvSpPr>
              <p:spPr>
                <a:xfrm>
                  <a:off x="8377197" y="2831616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</p:grpSp>
        </p:grp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77871" l="6494" r="84416">
                          <a14:foregroundMark x1="29058" y1="27766" x2="32630" y2="21503"/>
                        </a14:backgroundRemoval>
                      </a14:imgEffect>
                    </a14:imgLayer>
                  </a14:imgProps>
                </a:ext>
              </a:extLst>
            </a:blip>
            <a:srcRect l="18931" r="19984" b="26715"/>
            <a:stretch/>
          </p:blipFill>
          <p:spPr>
            <a:xfrm>
              <a:off x="3692472" y="3569112"/>
              <a:ext cx="1763165" cy="1644860"/>
            </a:xfrm>
            <a:prstGeom prst="rect">
              <a:avLst/>
            </a:prstGeom>
          </p:spPr>
        </p:pic>
      </p:grpSp>
      <p:sp>
        <p:nvSpPr>
          <p:cNvPr id="30" name="Retângulo 29"/>
          <p:cNvSpPr/>
          <p:nvPr/>
        </p:nvSpPr>
        <p:spPr>
          <a:xfrm>
            <a:off x="6327693" y="1615841"/>
            <a:ext cx="5717258" cy="49287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59999" y="1259999"/>
            <a:ext cx="7585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total de respondentes confirmando haver sido contatado pelo Sebrae para verificar a satisfação ou os resultados obtidos com o seminário ainda não alcançou sequer a metade dos participantes, restringindo-se a 2 em cada 5 pessoas, apesar de já melhor do que na pesquisa anterior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(P39)</a:t>
            </a:r>
          </a:p>
        </p:txBody>
      </p:sp>
      <p:sp>
        <p:nvSpPr>
          <p:cNvPr id="9" name="Retângulo de cantos arredondados 36"/>
          <p:cNvSpPr/>
          <p:nvPr/>
        </p:nvSpPr>
        <p:spPr>
          <a:xfrm>
            <a:off x="8494170" y="1236524"/>
            <a:ext cx="3002401" cy="57664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Sebrae entrar em contato*</a:t>
            </a:r>
          </a:p>
        </p:txBody>
      </p:sp>
    </p:spTree>
    <p:extLst>
      <p:ext uri="{BB962C8B-B14F-4D97-AF65-F5344CB8AC3E}">
        <p14:creationId xmlns:p14="http://schemas.microsoft.com/office/powerpoint/2010/main" val="67035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/>
      <p:bldP spid="24" grpId="1"/>
      <p:bldP spid="3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61754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P2 Qual é a sua principal ocupação atualmente? (RU)</a:t>
            </a:r>
          </a:p>
        </p:txBody>
      </p:sp>
      <p:sp>
        <p:nvSpPr>
          <p:cNvPr id="9" name="CaixaDeTexto 5"/>
          <p:cNvSpPr txBox="1"/>
          <p:nvPr/>
        </p:nvSpPr>
        <p:spPr>
          <a:xfrm>
            <a:off x="0" y="6523613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3.479 entrevistas</a:t>
            </a:r>
          </a:p>
        </p:txBody>
      </p:sp>
      <p:sp>
        <p:nvSpPr>
          <p:cNvPr id="12" name="CaixaDeTexto 19"/>
          <p:cNvSpPr txBox="1"/>
          <p:nvPr/>
        </p:nvSpPr>
        <p:spPr>
          <a:xfrm>
            <a:off x="263353" y="129406"/>
            <a:ext cx="933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7416640" y="2966883"/>
            <a:ext cx="180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5"/>
          <p:cNvSpPr txBox="1"/>
          <p:nvPr/>
        </p:nvSpPr>
        <p:spPr>
          <a:xfrm>
            <a:off x="8352544" y="2286960"/>
            <a:ext cx="1728191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1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empresário</a:t>
            </a: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7068842" y="5405283"/>
            <a:ext cx="180000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5"/>
          <p:cNvSpPr txBox="1"/>
          <p:nvPr/>
        </p:nvSpPr>
        <p:spPr>
          <a:xfrm>
            <a:off x="8469750" y="4807370"/>
            <a:ext cx="185228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2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empregado(a)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5287903" y="6152672"/>
            <a:ext cx="18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5"/>
          <p:cNvSpPr txBox="1"/>
          <p:nvPr/>
        </p:nvSpPr>
        <p:spPr>
          <a:xfrm>
            <a:off x="6116557" y="5531368"/>
            <a:ext cx="18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autônomo(a)</a:t>
            </a:r>
          </a:p>
        </p:txBody>
      </p:sp>
      <p:cxnSp>
        <p:nvCxnSpPr>
          <p:cNvPr id="42" name="Conector reto 41"/>
          <p:cNvCxnSpPr/>
          <p:nvPr/>
        </p:nvCxnSpPr>
        <p:spPr>
          <a:xfrm flipV="1">
            <a:off x="5287903" y="5432672"/>
            <a:ext cx="0" cy="7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2338314" y="5773651"/>
            <a:ext cx="2700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5"/>
          <p:cNvSpPr txBox="1"/>
          <p:nvPr/>
        </p:nvSpPr>
        <p:spPr>
          <a:xfrm>
            <a:off x="2286644" y="5216232"/>
            <a:ext cx="224155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rgbClr val="FF000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desempregado(a)</a:t>
            </a:r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5038314" y="5053678"/>
            <a:ext cx="0" cy="7200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V="1">
            <a:off x="1408416" y="5095590"/>
            <a:ext cx="2700000" cy="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5"/>
          <p:cNvSpPr txBox="1"/>
          <p:nvPr/>
        </p:nvSpPr>
        <p:spPr>
          <a:xfrm>
            <a:off x="1457992" y="4472595"/>
            <a:ext cx="244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5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servidor(a) público</a:t>
            </a:r>
          </a:p>
        </p:txBody>
      </p:sp>
      <p:cxnSp>
        <p:nvCxnSpPr>
          <p:cNvPr id="48" name="Conector reto 47"/>
          <p:cNvCxnSpPr/>
          <p:nvPr/>
        </p:nvCxnSpPr>
        <p:spPr>
          <a:xfrm flipV="1">
            <a:off x="4105412" y="4760815"/>
            <a:ext cx="683314" cy="338703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1408416" y="4436799"/>
            <a:ext cx="27000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4105412" y="4231477"/>
            <a:ext cx="422787" cy="20925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"/>
          <p:cNvSpPr txBox="1"/>
          <p:nvPr/>
        </p:nvSpPr>
        <p:spPr>
          <a:xfrm>
            <a:off x="1405948" y="3860404"/>
            <a:ext cx="224155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solidFill>
                  <a:schemeClr val="accent6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estudante</a:t>
            </a:r>
          </a:p>
        </p:txBody>
      </p:sp>
      <p:cxnSp>
        <p:nvCxnSpPr>
          <p:cNvPr id="52" name="Conector reto 51"/>
          <p:cNvCxnSpPr/>
          <p:nvPr/>
        </p:nvCxnSpPr>
        <p:spPr>
          <a:xfrm>
            <a:off x="1814790" y="3959692"/>
            <a:ext cx="2196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4070290" y="3945977"/>
            <a:ext cx="460913" cy="136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"/>
          <p:cNvSpPr txBox="1"/>
          <p:nvPr/>
        </p:nvSpPr>
        <p:spPr>
          <a:xfrm>
            <a:off x="1405948" y="3358553"/>
            <a:ext cx="2241555" cy="57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2400" dirty="0"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aposentado(a)</a:t>
            </a:r>
          </a:p>
        </p:txBody>
      </p:sp>
      <p:graphicFrame>
        <p:nvGraphicFramePr>
          <p:cNvPr id="55" name="Grá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339069"/>
              </p:ext>
            </p:extLst>
          </p:nvPr>
        </p:nvGraphicFramePr>
        <p:xfrm>
          <a:off x="3119143" y="1687893"/>
          <a:ext cx="6426200" cy="429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86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7" grpId="0"/>
      <p:bldP spid="39" grpId="0"/>
      <p:bldP spid="41" grpId="0"/>
      <p:bldP spid="44" grpId="0"/>
      <p:bldP spid="47" grpId="0"/>
      <p:bldP spid="51" grpId="0"/>
      <p:bldP spid="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80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1"/>
            <a:ext cx="6498002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por estado as variações são grandes e alcançam 274% entre os extremos, mas mesmo assim, no geral praticamente nenhum estado alcança a metade desses participantes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(P39)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15" name="Retângulo de cantos arredondados 36"/>
          <p:cNvSpPr/>
          <p:nvPr/>
        </p:nvSpPr>
        <p:spPr>
          <a:xfrm>
            <a:off x="7285301" y="1466963"/>
            <a:ext cx="1795200" cy="15175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entraram em contato após a participação</a:t>
            </a:r>
          </a:p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 (em %)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898164" y="2737329"/>
          <a:ext cx="10395671" cy="338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Agrupar 6"/>
          <p:cNvGrpSpPr/>
          <p:nvPr/>
        </p:nvGrpSpPr>
        <p:grpSpPr>
          <a:xfrm>
            <a:off x="1151133" y="6096929"/>
            <a:ext cx="9889731" cy="179468"/>
            <a:chOff x="1260445" y="5229441"/>
            <a:chExt cx="10104548" cy="18958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1260445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1622674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2020605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(75)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2379270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277413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(172)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237228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(96)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3602238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33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3962244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(76)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4298776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4763870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5097396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5504158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altLang="pt-BR" sz="1000" dirty="0">
                  <a:latin typeface="Arial Narrow" panose="020B0606020202030204" pitchFamily="34" charset="0"/>
                </a:rPr>
                <a:t>(122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5915101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625949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6623858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138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6974885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158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7354355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7792944" y="5231759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(174)</a:t>
              </a: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8147332" y="5232143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56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8510448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885465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136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9226718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170</a:t>
              </a:r>
              <a:r>
                <a:rPr lang="pt-BR" altLang="pt-BR" sz="1000" dirty="0">
                  <a:latin typeface="Arial Narrow" panose="020B0606020202030204" pitchFamily="34" charset="0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9617493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1003209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1040053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141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1082163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11175006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9728314" y="2004822"/>
            <a:ext cx="1776295" cy="484050"/>
            <a:chOff x="9420670" y="1939719"/>
            <a:chExt cx="1776295" cy="484050"/>
          </a:xfrm>
        </p:grpSpPr>
        <p:grpSp>
          <p:nvGrpSpPr>
            <p:cNvPr id="37" name="Agrupar 36"/>
            <p:cNvGrpSpPr/>
            <p:nvPr/>
          </p:nvGrpSpPr>
          <p:grpSpPr>
            <a:xfrm>
              <a:off x="9425223" y="1939719"/>
              <a:ext cx="1771742" cy="123111"/>
              <a:chOff x="10020448" y="2418320"/>
              <a:chExt cx="1771742" cy="123111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Elipse 37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44" name="Gráfico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659787"/>
              </p:ext>
            </p:extLst>
          </p:nvPr>
        </p:nvGraphicFramePr>
        <p:xfrm>
          <a:off x="945538" y="2956916"/>
          <a:ext cx="10440400" cy="342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tângulo de cantos arredondados 36"/>
          <p:cNvSpPr/>
          <p:nvPr/>
        </p:nvSpPr>
        <p:spPr>
          <a:xfrm>
            <a:off x="7285261" y="1417822"/>
            <a:ext cx="1795200" cy="15175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entraram em contato após a participação</a:t>
            </a:r>
          </a:p>
          <a:p>
            <a:pPr algn="ctr"/>
            <a:r>
              <a:rPr lang="pt-BR" sz="1600" dirty="0">
                <a:solidFill>
                  <a:prstClr val="white"/>
                </a:solidFill>
                <a:latin typeface="Arial Narrow" panose="020B0606020202030204" pitchFamily="34" charset="0"/>
              </a:rPr>
              <a:t> (em %)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2514131" y="3792397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5950491" y="3782701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9728314" y="3782701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V="1">
            <a:off x="8583898" y="3792397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91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5" grpId="0" animBg="1"/>
      <p:bldGraphic spid="8" grpId="0">
        <p:bldAsOne/>
      </p:bldGraphic>
      <p:bldGraphic spid="8" grpId="1">
        <p:bldAsOne/>
      </p:bldGraphic>
      <p:bldGraphic spid="44" grpId="0">
        <p:bldAsOne/>
      </p:bldGraphic>
      <p:bldP spid="4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81</a:t>
            </a:fld>
            <a:endParaRPr/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081935"/>
              </p:ext>
            </p:extLst>
          </p:nvPr>
        </p:nvGraphicFramePr>
        <p:xfrm>
          <a:off x="8053137" y="2826861"/>
          <a:ext cx="3795743" cy="351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tângulo 29"/>
          <p:cNvSpPr/>
          <p:nvPr/>
        </p:nvSpPr>
        <p:spPr>
          <a:xfrm>
            <a:off x="6282419" y="1535947"/>
            <a:ext cx="5717258" cy="492870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Agrupar 24"/>
          <p:cNvGrpSpPr/>
          <p:nvPr/>
        </p:nvGrpSpPr>
        <p:grpSpPr>
          <a:xfrm>
            <a:off x="3862610" y="3447827"/>
            <a:ext cx="3094544" cy="2677134"/>
            <a:chOff x="3862610" y="3447827"/>
            <a:chExt cx="3094544" cy="2677134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1441" l="0" r="99351">
                          <a14:foregroundMark x1="28571" y1="47182" x2="41883" y2="60125"/>
                        </a14:backgroundRemoval>
                      </a14:imgEffect>
                    </a14:imgLayer>
                  </a14:imgProps>
                </a:ext>
              </a:extLst>
            </a:blip>
            <a:srcRect l="16834" t="1179" r="14728" b="27960"/>
            <a:stretch/>
          </p:blipFill>
          <p:spPr>
            <a:xfrm>
              <a:off x="3862610" y="3447827"/>
              <a:ext cx="1608613" cy="1295105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2" b="75574" l="17370" r="85227">
                          <a14:foregroundMark x1="30844" y1="46555" x2="39123" y2="60960"/>
                        </a14:backgroundRemoval>
                      </a14:imgEffect>
                    </a14:imgLayer>
                  </a14:imgProps>
                </a:ext>
              </a:extLst>
            </a:blip>
            <a:srcRect l="16834" t="1179" r="14728" b="27960"/>
            <a:stretch/>
          </p:blipFill>
          <p:spPr>
            <a:xfrm>
              <a:off x="5391681" y="3490022"/>
              <a:ext cx="1565473" cy="1260373"/>
            </a:xfrm>
            <a:prstGeom prst="rect">
              <a:avLst/>
            </a:prstGeom>
          </p:spPr>
        </p:pic>
        <p:grpSp>
          <p:nvGrpSpPr>
            <p:cNvPr id="26" name="Agrupar 25"/>
            <p:cNvGrpSpPr/>
            <p:nvPr/>
          </p:nvGrpSpPr>
          <p:grpSpPr>
            <a:xfrm>
              <a:off x="5634419" y="3816012"/>
              <a:ext cx="1116880" cy="2308949"/>
              <a:chOff x="2375113" y="4119127"/>
              <a:chExt cx="1116880" cy="2308949"/>
            </a:xfrm>
          </p:grpSpPr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375113" y="4119127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3200" b="1" dirty="0">
                    <a:solidFill>
                      <a:srgbClr val="FF0000"/>
                    </a:solidFill>
                    <a:latin typeface="Arial Narrow" pitchFamily="34" charset="0"/>
                  </a:rPr>
                  <a:t>40</a:t>
                </a:r>
                <a:r>
                  <a:rPr kumimoji="0" lang="pt-BR" altLang="pt-BR" sz="3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grpSp>
            <p:nvGrpSpPr>
              <p:cNvPr id="17" name="Agrupar 16"/>
              <p:cNvGrpSpPr/>
              <p:nvPr/>
            </p:nvGrpSpPr>
            <p:grpSpPr>
              <a:xfrm>
                <a:off x="2411993" y="5301113"/>
                <a:ext cx="1080000" cy="1126963"/>
                <a:chOff x="7607300" y="5128160"/>
                <a:chExt cx="1080000" cy="1126963"/>
              </a:xfrm>
            </p:grpSpPr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auto">
                <a:xfrm>
                  <a:off x="7607300" y="5710293"/>
                  <a:ext cx="1080000" cy="544830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3200" b="1" dirty="0">
                      <a:solidFill>
                        <a:srgbClr val="002060"/>
                      </a:solidFill>
                      <a:latin typeface="Arial Narrow" pitchFamily="34" charset="0"/>
                      <a:cs typeface="Arial" pitchFamily="34" charset="0"/>
                    </a:rPr>
                    <a:t>2015</a:t>
                  </a:r>
                </a:p>
              </p:txBody>
            </p:sp>
            <p:grpSp>
              <p:nvGrpSpPr>
                <p:cNvPr id="19" name="Agrupar 18"/>
                <p:cNvGrpSpPr/>
                <p:nvPr/>
              </p:nvGrpSpPr>
              <p:grpSpPr>
                <a:xfrm rot="10800000">
                  <a:off x="8110420" y="5128160"/>
                  <a:ext cx="72000" cy="502687"/>
                  <a:chOff x="8377197" y="2839841"/>
                  <a:chExt cx="72000" cy="502687"/>
                </a:xfrm>
              </p:grpSpPr>
              <p:cxnSp>
                <p:nvCxnSpPr>
                  <p:cNvPr id="20" name="Conector reto 19"/>
                  <p:cNvCxnSpPr/>
                  <p:nvPr/>
                </p:nvCxnSpPr>
                <p:spPr>
                  <a:xfrm>
                    <a:off x="8413197" y="2839841"/>
                    <a:ext cx="0" cy="430687"/>
                  </a:xfrm>
                  <a:prstGeom prst="line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Elipse 20"/>
                  <p:cNvSpPr/>
                  <p:nvPr/>
                </p:nvSpPr>
                <p:spPr>
                  <a:xfrm>
                    <a:off x="8377197" y="32705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2400"/>
                  </a:p>
                </p:txBody>
              </p:sp>
            </p:grpSp>
          </p:grpSp>
        </p:grpSp>
        <p:grpSp>
          <p:nvGrpSpPr>
            <p:cNvPr id="10" name="Agrupar 9"/>
            <p:cNvGrpSpPr/>
            <p:nvPr/>
          </p:nvGrpSpPr>
          <p:grpSpPr>
            <a:xfrm>
              <a:off x="4115295" y="3816012"/>
              <a:ext cx="1085594" cy="2283523"/>
              <a:chOff x="9418822" y="4434896"/>
              <a:chExt cx="1085594" cy="2283523"/>
            </a:xfrm>
          </p:grpSpPr>
          <p:sp>
            <p:nvSpPr>
              <p:cNvPr id="11" name="Rectangle 22"/>
              <p:cNvSpPr>
                <a:spLocks noChangeArrowheads="1"/>
              </p:cNvSpPr>
              <p:nvPr/>
            </p:nvSpPr>
            <p:spPr bwMode="auto">
              <a:xfrm>
                <a:off x="9424416" y="6173589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2014</a:t>
                </a: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>
                <a:off x="9418822" y="4434896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3200" b="1" dirty="0">
                    <a:solidFill>
                      <a:srgbClr val="FF0000"/>
                    </a:solidFill>
                    <a:latin typeface="Arial Narrow" pitchFamily="34" charset="0"/>
                  </a:rPr>
                  <a:t>40</a:t>
                </a:r>
                <a:r>
                  <a:rPr kumimoji="0" lang="pt-BR" altLang="pt-BR" sz="32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grpSp>
            <p:nvGrpSpPr>
              <p:cNvPr id="13" name="Agrupar 12"/>
              <p:cNvGrpSpPr/>
              <p:nvPr/>
            </p:nvGrpSpPr>
            <p:grpSpPr>
              <a:xfrm rot="10800000">
                <a:off x="9951920" y="5567072"/>
                <a:ext cx="72000" cy="527071"/>
                <a:chOff x="8377197" y="2376545"/>
                <a:chExt cx="72000" cy="527071"/>
              </a:xfrm>
            </p:grpSpPr>
            <p:cxnSp>
              <p:nvCxnSpPr>
                <p:cNvPr id="14" name="Conector reto 13"/>
                <p:cNvCxnSpPr/>
                <p:nvPr/>
              </p:nvCxnSpPr>
              <p:spPr>
                <a:xfrm>
                  <a:off x="8413197" y="2376545"/>
                  <a:ext cx="0" cy="430687"/>
                </a:xfrm>
                <a:prstGeom prst="lin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Elipse 14"/>
                <p:cNvSpPr/>
                <p:nvPr/>
              </p:nvSpPr>
              <p:spPr>
                <a:xfrm>
                  <a:off x="8377197" y="2831616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</p:grpSp>
        </p:grpSp>
      </p:grpSp>
      <p:sp>
        <p:nvSpPr>
          <p:cNvPr id="9" name="Retângulo de cantos arredondados 36"/>
          <p:cNvSpPr/>
          <p:nvPr/>
        </p:nvSpPr>
        <p:spPr>
          <a:xfrm>
            <a:off x="8494170" y="1507715"/>
            <a:ext cx="2994445" cy="86034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já havia feito algum curso do Sebrae ou recebido algum atendimento do Sebrae?</a:t>
            </a:r>
          </a:p>
        </p:txBody>
      </p:sp>
      <p:sp>
        <p:nvSpPr>
          <p:cNvPr id="3" name="CaixaDeTexto 5"/>
          <p:cNvSpPr txBox="1"/>
          <p:nvPr/>
        </p:nvSpPr>
        <p:spPr>
          <a:xfrm>
            <a:off x="359998" y="1259999"/>
            <a:ext cx="7693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quase não existe variação nos percentuais dos participantes que nunca haviam feito cursos no Sebrae antes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o que talvez sinalize a necessidade de se ampliar essa divulgação para além do público interno, já cliente da instituição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(P40)</a:t>
            </a:r>
          </a:p>
        </p:txBody>
      </p:sp>
    </p:spTree>
    <p:extLst>
      <p:ext uri="{BB962C8B-B14F-4D97-AF65-F5344CB8AC3E}">
        <p14:creationId xmlns:p14="http://schemas.microsoft.com/office/powerpoint/2010/main" val="132022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30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82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1"/>
            <a:ext cx="66277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os resultados por estado indicam que em algumas unidades como DF, RJ e AM a ‘ampliação’ do público alvo tem ocorrido, enquanto que em outras como RN e AL apenas 1 em cada 4 não teriam participado de outros cursos no Sebrae, antes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15" name="Retângulo de cantos arredondados 36"/>
          <p:cNvSpPr/>
          <p:nvPr/>
        </p:nvSpPr>
        <p:spPr>
          <a:xfrm>
            <a:off x="7325732" y="1444047"/>
            <a:ext cx="2507076" cy="1710148"/>
          </a:xfrm>
          <a:prstGeom prst="roundRect">
            <a:avLst>
              <a:gd name="adj" fmla="val 1242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não haviam feito algum curso do SEBRAE ou recebido algum atendimento do SEBRAE* (em %)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415553"/>
              </p:ext>
            </p:extLst>
          </p:nvPr>
        </p:nvGraphicFramePr>
        <p:xfrm>
          <a:off x="898164" y="3232672"/>
          <a:ext cx="10395671" cy="291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Agrupar 7"/>
          <p:cNvGrpSpPr/>
          <p:nvPr/>
        </p:nvGrpSpPr>
        <p:grpSpPr>
          <a:xfrm>
            <a:off x="1151133" y="6153809"/>
            <a:ext cx="9918590" cy="179468"/>
            <a:chOff x="1260445" y="5229441"/>
            <a:chExt cx="10134034" cy="18958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1260445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1622674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1991124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2379270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277413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3129892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auto">
            <a:xfrm>
              <a:off x="3526044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159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3962244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39"/>
            <p:cNvSpPr>
              <a:spLocks noChangeArrowheads="1"/>
            </p:cNvSpPr>
            <p:nvPr/>
          </p:nvSpPr>
          <p:spPr bwMode="auto">
            <a:xfrm>
              <a:off x="4328257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40"/>
            <p:cNvSpPr>
              <a:spLocks noChangeArrowheads="1"/>
            </p:cNvSpPr>
            <p:nvPr/>
          </p:nvSpPr>
          <p:spPr bwMode="auto">
            <a:xfrm>
              <a:off x="4711033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39"/>
            <p:cNvSpPr>
              <a:spLocks noChangeArrowheads="1"/>
            </p:cNvSpPr>
            <p:nvPr/>
          </p:nvSpPr>
          <p:spPr bwMode="auto">
            <a:xfrm>
              <a:off x="5097396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(110)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40"/>
            <p:cNvSpPr>
              <a:spLocks noChangeArrowheads="1"/>
            </p:cNvSpPr>
            <p:nvPr/>
          </p:nvSpPr>
          <p:spPr bwMode="auto">
            <a:xfrm>
              <a:off x="5504158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altLang="pt-BR" sz="1000" dirty="0">
                  <a:latin typeface="Arial Narrow" panose="020B0606020202030204" pitchFamily="34" charset="0"/>
                </a:rPr>
                <a:t>(102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5915101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625949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6623858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120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6974885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194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7354355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0"/>
            <p:cNvSpPr>
              <a:spLocks noChangeArrowheads="1"/>
            </p:cNvSpPr>
            <p:nvPr/>
          </p:nvSpPr>
          <p:spPr bwMode="auto">
            <a:xfrm>
              <a:off x="7744285" y="5231759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(133)</a:t>
              </a: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8117852" y="5232143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(170)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8510448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8884140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48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9256198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83)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9617493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10032384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1040053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180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10812192" y="5229441"/>
              <a:ext cx="189987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11145529" y="5229441"/>
              <a:ext cx="248950" cy="1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10138524" y="2218304"/>
            <a:ext cx="1776295" cy="484050"/>
            <a:chOff x="9420670" y="1939719"/>
            <a:chExt cx="1776295" cy="484050"/>
          </a:xfrm>
        </p:grpSpPr>
        <p:grpSp>
          <p:nvGrpSpPr>
            <p:cNvPr id="37" name="Agrupar 36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Elipse 41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8" name="Elipse 37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47" name="Gráfico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54888"/>
              </p:ext>
            </p:extLst>
          </p:nvPr>
        </p:nvGraphicFramePr>
        <p:xfrm>
          <a:off x="1001486" y="3606154"/>
          <a:ext cx="10292349" cy="291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tângulo de cantos arredondados 36"/>
          <p:cNvSpPr/>
          <p:nvPr/>
        </p:nvSpPr>
        <p:spPr>
          <a:xfrm>
            <a:off x="7349594" y="1412213"/>
            <a:ext cx="2507076" cy="1710148"/>
          </a:xfrm>
          <a:prstGeom prst="roundRect">
            <a:avLst>
              <a:gd name="adj" fmla="val 1242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não haviam feito algum curso do SEBRAE ou recebido algum atendimento do SEBRAE (em %)</a:t>
            </a:r>
          </a:p>
        </p:txBody>
      </p:sp>
      <p:cxnSp>
        <p:nvCxnSpPr>
          <p:cNvPr id="50" name="Conector reto 49"/>
          <p:cNvCxnSpPr/>
          <p:nvPr/>
        </p:nvCxnSpPr>
        <p:spPr>
          <a:xfrm flipV="1">
            <a:off x="3731165" y="3918526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7004153" y="3918526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V="1">
            <a:off x="9681073" y="3918526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V="1">
            <a:off x="8598511" y="3954182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115" grpId="0" animBg="1"/>
      <p:bldGraphic spid="7" grpId="0">
        <p:bldAsOne/>
      </p:bldGraphic>
      <p:bldGraphic spid="7" grpId="1">
        <p:bldAsOne/>
      </p:bldGraphic>
      <p:bldGraphic spid="47" grpId="0">
        <p:bldAsOne/>
      </p:bldGraphic>
      <p:bldP spid="4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83</a:t>
            </a:fld>
            <a:endParaRPr/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3" name="CaixaDeTexto 5"/>
          <p:cNvSpPr txBox="1"/>
          <p:nvPr/>
        </p:nvSpPr>
        <p:spPr>
          <a:xfrm>
            <a:off x="359999" y="1259998"/>
            <a:ext cx="50349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nesse intervalo entre as 2 últimas rodadas da pesquisa, a quantidade de participantes retornando para outros cursos no Sebrae, ou usando algum serviço da instituição depois de participar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praticamente não se alterou, permanecendo em 1 a cada 3 desses respondentes (34%)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(P41)</a:t>
            </a:r>
          </a:p>
        </p:txBody>
      </p:sp>
      <p:sp>
        <p:nvSpPr>
          <p:cNvPr id="9" name="Retângulo de cantos arredondados 36"/>
          <p:cNvSpPr/>
          <p:nvPr/>
        </p:nvSpPr>
        <p:spPr>
          <a:xfrm>
            <a:off x="6431159" y="1429622"/>
            <a:ext cx="1963541" cy="197397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participantes retornando para outros cursos ou usando algum serviço do Sebrae depois do </a:t>
            </a:r>
            <a:r>
              <a:rPr lang="pt-BR" dirty="0" err="1">
                <a:solidFill>
                  <a:prstClr val="white"/>
                </a:solidFill>
                <a:latin typeface="Arial Narrow" panose="020B0606020202030204" pitchFamily="34" charset="0"/>
              </a:rPr>
              <a:t>Empretec</a:t>
            </a:r>
            <a:endParaRPr lang="pt-BR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07169"/>
              </p:ext>
            </p:extLst>
          </p:nvPr>
        </p:nvGraphicFramePr>
        <p:xfrm>
          <a:off x="7667707" y="1132251"/>
          <a:ext cx="5091143" cy="357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Agrupar 24"/>
          <p:cNvGrpSpPr/>
          <p:nvPr/>
        </p:nvGrpSpPr>
        <p:grpSpPr>
          <a:xfrm>
            <a:off x="5238117" y="3877672"/>
            <a:ext cx="3094544" cy="2677134"/>
            <a:chOff x="3862610" y="3447827"/>
            <a:chExt cx="3094544" cy="2677134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1441" l="0" r="99351">
                          <a14:foregroundMark x1="28571" y1="47182" x2="41883" y2="60125"/>
                        </a14:backgroundRemoval>
                      </a14:imgEffect>
                    </a14:imgLayer>
                  </a14:imgProps>
                </a:ext>
              </a:extLst>
            </a:blip>
            <a:srcRect l="16834" t="1179" r="14728" b="27960"/>
            <a:stretch/>
          </p:blipFill>
          <p:spPr>
            <a:xfrm>
              <a:off x="3862610" y="3447827"/>
              <a:ext cx="1608613" cy="129510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32" b="75574" l="17370" r="85227">
                          <a14:foregroundMark x1="30844" y1="46555" x2="39123" y2="60960"/>
                        </a14:backgroundRemoval>
                      </a14:imgEffect>
                    </a14:imgLayer>
                  </a14:imgProps>
                </a:ext>
              </a:extLst>
            </a:blip>
            <a:srcRect l="16834" t="1179" r="14728" b="27960"/>
            <a:stretch/>
          </p:blipFill>
          <p:spPr>
            <a:xfrm>
              <a:off x="5391681" y="3490022"/>
              <a:ext cx="1565473" cy="1260373"/>
            </a:xfrm>
            <a:prstGeom prst="rect">
              <a:avLst/>
            </a:prstGeom>
          </p:spPr>
        </p:pic>
        <p:grpSp>
          <p:nvGrpSpPr>
            <p:cNvPr id="11" name="Agrupar 25"/>
            <p:cNvGrpSpPr/>
            <p:nvPr/>
          </p:nvGrpSpPr>
          <p:grpSpPr>
            <a:xfrm>
              <a:off x="5634419" y="3816012"/>
              <a:ext cx="1116880" cy="2308949"/>
              <a:chOff x="2375113" y="4119127"/>
              <a:chExt cx="1116880" cy="2308949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375113" y="4119127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3200" b="1" dirty="0">
                    <a:solidFill>
                      <a:srgbClr val="92D050"/>
                    </a:solidFill>
                    <a:latin typeface="Arial Narrow" pitchFamily="34" charset="0"/>
                  </a:rPr>
                  <a:t>34</a:t>
                </a:r>
                <a:r>
                  <a:rPr kumimoji="0" lang="pt-BR" altLang="pt-BR" sz="3200" b="1" i="0" u="none" strike="noStrike" cap="none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4400" b="1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</a:endParaRPr>
              </a:p>
            </p:txBody>
          </p:sp>
          <p:grpSp>
            <p:nvGrpSpPr>
              <p:cNvPr id="19" name="Agrupar 16"/>
              <p:cNvGrpSpPr/>
              <p:nvPr/>
            </p:nvGrpSpPr>
            <p:grpSpPr>
              <a:xfrm>
                <a:off x="2411993" y="5301113"/>
                <a:ext cx="1080000" cy="1126963"/>
                <a:chOff x="7607300" y="5128160"/>
                <a:chExt cx="1080000" cy="1126963"/>
              </a:xfrm>
            </p:grpSpPr>
            <p:sp>
              <p:nvSpPr>
                <p:cNvPr id="20" name="Rectangle 22"/>
                <p:cNvSpPr>
                  <a:spLocks noChangeArrowheads="1"/>
                </p:cNvSpPr>
                <p:nvPr/>
              </p:nvSpPr>
              <p:spPr bwMode="auto">
                <a:xfrm>
                  <a:off x="7607300" y="5710293"/>
                  <a:ext cx="1080000" cy="544830"/>
                </a:xfrm>
                <a:prstGeom prst="round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altLang="pt-BR" sz="3200" b="1" dirty="0">
                      <a:solidFill>
                        <a:srgbClr val="002060"/>
                      </a:solidFill>
                      <a:latin typeface="Arial Narrow" pitchFamily="34" charset="0"/>
                      <a:cs typeface="Arial" pitchFamily="34" charset="0"/>
                    </a:rPr>
                    <a:t>2015</a:t>
                  </a:r>
                </a:p>
              </p:txBody>
            </p:sp>
            <p:grpSp>
              <p:nvGrpSpPr>
                <p:cNvPr id="21" name="Agrupar 18"/>
                <p:cNvGrpSpPr/>
                <p:nvPr/>
              </p:nvGrpSpPr>
              <p:grpSpPr>
                <a:xfrm rot="10800000">
                  <a:off x="8110420" y="5128160"/>
                  <a:ext cx="72000" cy="502687"/>
                  <a:chOff x="8377197" y="2839841"/>
                  <a:chExt cx="72000" cy="502687"/>
                </a:xfrm>
              </p:grpSpPr>
              <p:cxnSp>
                <p:nvCxnSpPr>
                  <p:cNvPr id="22" name="Conector reto 21"/>
                  <p:cNvCxnSpPr/>
                  <p:nvPr/>
                </p:nvCxnSpPr>
                <p:spPr>
                  <a:xfrm>
                    <a:off x="8413197" y="2839841"/>
                    <a:ext cx="0" cy="430687"/>
                  </a:xfrm>
                  <a:prstGeom prst="line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Elipse 22"/>
                  <p:cNvSpPr/>
                  <p:nvPr/>
                </p:nvSpPr>
                <p:spPr>
                  <a:xfrm>
                    <a:off x="8377197" y="3270528"/>
                    <a:ext cx="72000" cy="72000"/>
                  </a:xfrm>
                  <a:prstGeom prst="ellipse">
                    <a:avLst/>
                  </a:prstGeom>
                  <a:noFill/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sz="2400"/>
                  </a:p>
                </p:txBody>
              </p:sp>
            </p:grpSp>
          </p:grpSp>
        </p:grpSp>
        <p:grpSp>
          <p:nvGrpSpPr>
            <p:cNvPr id="12" name="Agrupar 9"/>
            <p:cNvGrpSpPr/>
            <p:nvPr/>
          </p:nvGrpSpPr>
          <p:grpSpPr>
            <a:xfrm>
              <a:off x="4115295" y="3816012"/>
              <a:ext cx="1085594" cy="2283523"/>
              <a:chOff x="9418822" y="4434896"/>
              <a:chExt cx="1085594" cy="2283523"/>
            </a:xfrm>
          </p:grpSpPr>
          <p:sp>
            <p:nvSpPr>
              <p:cNvPr id="13" name="Rectangle 22"/>
              <p:cNvSpPr>
                <a:spLocks noChangeArrowheads="1"/>
              </p:cNvSpPr>
              <p:nvPr/>
            </p:nvSpPr>
            <p:spPr bwMode="auto">
              <a:xfrm>
                <a:off x="9424416" y="6173589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sz="3200" b="1" dirty="0">
                    <a:solidFill>
                      <a:srgbClr val="002060"/>
                    </a:solidFill>
                    <a:latin typeface="Arial Narrow" pitchFamily="34" charset="0"/>
                    <a:cs typeface="Arial" pitchFamily="34" charset="0"/>
                  </a:rPr>
                  <a:t>2014</a:t>
                </a:r>
              </a:p>
            </p:txBody>
          </p:sp>
          <p:sp>
            <p:nvSpPr>
              <p:cNvPr id="14" name="Rectangle 22"/>
              <p:cNvSpPr>
                <a:spLocks noChangeArrowheads="1"/>
              </p:cNvSpPr>
              <p:nvPr/>
            </p:nvSpPr>
            <p:spPr bwMode="auto">
              <a:xfrm>
                <a:off x="9418822" y="4434896"/>
                <a:ext cx="1080000" cy="54483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t-BR" altLang="pt-BR" sz="3200" b="1" dirty="0">
                    <a:solidFill>
                      <a:srgbClr val="92D050"/>
                    </a:solidFill>
                    <a:latin typeface="Arial Narrow" pitchFamily="34" charset="0"/>
                  </a:rPr>
                  <a:t>34</a:t>
                </a:r>
                <a:r>
                  <a:rPr kumimoji="0" lang="pt-BR" altLang="pt-BR" sz="3200" b="1" i="0" u="none" strike="noStrike" cap="none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 Narrow" pitchFamily="34" charset="0"/>
                  </a:rPr>
                  <a:t>%</a:t>
                </a:r>
                <a:endParaRPr kumimoji="0" lang="pt-BR" altLang="pt-BR" sz="4400" b="1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</a:endParaRPr>
              </a:p>
            </p:txBody>
          </p:sp>
          <p:grpSp>
            <p:nvGrpSpPr>
              <p:cNvPr id="15" name="Agrupar 12"/>
              <p:cNvGrpSpPr/>
              <p:nvPr/>
            </p:nvGrpSpPr>
            <p:grpSpPr>
              <a:xfrm rot="10800000">
                <a:off x="9951920" y="5567072"/>
                <a:ext cx="72000" cy="527071"/>
                <a:chOff x="8377197" y="2376545"/>
                <a:chExt cx="72000" cy="527071"/>
              </a:xfrm>
            </p:grpSpPr>
            <p:cxnSp>
              <p:nvCxnSpPr>
                <p:cNvPr id="16" name="Conector reto 15"/>
                <p:cNvCxnSpPr/>
                <p:nvPr/>
              </p:nvCxnSpPr>
              <p:spPr>
                <a:xfrm>
                  <a:off x="8413197" y="2376545"/>
                  <a:ext cx="0" cy="430687"/>
                </a:xfrm>
                <a:prstGeom prst="lin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Elipse 16"/>
                <p:cNvSpPr/>
                <p:nvPr/>
              </p:nvSpPr>
              <p:spPr>
                <a:xfrm>
                  <a:off x="8377197" y="2831616"/>
                  <a:ext cx="72000" cy="720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0993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25" grpId="0">
        <p:bldAsOne/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84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1"/>
            <a:ext cx="5736002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as variações por estado são expressivas (122% entre os extremos) e de certa forma podem ser a expressão da fidelização ao Sebrae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(P41)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508173" y="3039843"/>
          <a:ext cx="11420475" cy="317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Agrupar 6"/>
          <p:cNvGrpSpPr/>
          <p:nvPr/>
        </p:nvGrpSpPr>
        <p:grpSpPr>
          <a:xfrm>
            <a:off x="9448800" y="2061982"/>
            <a:ext cx="1776295" cy="484050"/>
            <a:chOff x="9420670" y="1939719"/>
            <a:chExt cx="1776295" cy="484050"/>
          </a:xfrm>
        </p:grpSpPr>
        <p:grpSp>
          <p:nvGrpSpPr>
            <p:cNvPr id="8" name="Agrupar 7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Elipse 8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611983" y="2612410"/>
          <a:ext cx="11372627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Retângulo de cantos arredondados 36"/>
          <p:cNvSpPr/>
          <p:nvPr/>
        </p:nvSpPr>
        <p:spPr>
          <a:xfrm>
            <a:off x="6456756" y="1422793"/>
            <a:ext cx="2425987" cy="1567149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participantes retornando para outros cursos ou usando algum serviço do Sebrae depois do </a:t>
            </a:r>
            <a:r>
              <a:rPr lang="pt-BR" dirty="0" err="1">
                <a:solidFill>
                  <a:prstClr val="white"/>
                </a:solidFill>
                <a:latin typeface="Arial Narrow" panose="020B0606020202030204" pitchFamily="34" charset="0"/>
              </a:rPr>
              <a:t>Empretec</a:t>
            </a:r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 (em %)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3622301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7316204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10210837" y="3734064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8968620" y="3769720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9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17" grpId="0">
        <p:bldAsOne/>
      </p:bldGraphic>
      <p:bldP spid="1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85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1"/>
            <a:ext cx="3126914" cy="5204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com relação às necessidades de capacitação desses entrevistados, observa-se a existência de uma gama bem diversificada de carências, tanto que 10 diferentes áreas são de interesse de mais da metade desses respondentes ! 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15" name="Retângulo de cantos arredondados 36"/>
          <p:cNvSpPr/>
          <p:nvPr/>
        </p:nvSpPr>
        <p:spPr>
          <a:xfrm>
            <a:off x="4137419" y="1313594"/>
            <a:ext cx="5996496" cy="4925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NECESSIDADES DE CAPACITAÇÃO, CURSOS, CONSULTORIA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09867"/>
              </p:ext>
            </p:extLst>
          </p:nvPr>
        </p:nvGraphicFramePr>
        <p:xfrm>
          <a:off x="4179085" y="1362362"/>
          <a:ext cx="7059170" cy="508756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180116">
                  <a:extLst>
                    <a:ext uri="{9D8B030D-6E8A-4147-A177-3AD203B41FA5}">
                      <a16:colId xmlns:a16="http://schemas.microsoft.com/office/drawing/2014/main" xmlns="" val="733078059"/>
                    </a:ext>
                  </a:extLst>
                </a:gridCol>
                <a:gridCol w="939527">
                  <a:extLst>
                    <a:ext uri="{9D8B030D-6E8A-4147-A177-3AD203B41FA5}">
                      <a16:colId xmlns:a16="http://schemas.microsoft.com/office/drawing/2014/main" xmlns="" val="2740758730"/>
                    </a:ext>
                  </a:extLst>
                </a:gridCol>
                <a:gridCol w="939527">
                  <a:extLst>
                    <a:ext uri="{9D8B030D-6E8A-4147-A177-3AD203B41FA5}">
                      <a16:colId xmlns:a16="http://schemas.microsoft.com/office/drawing/2014/main" xmlns="" val="1439548652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pt-BR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88884724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inovação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5278297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gestão financeira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156393672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planejamento estratégico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29799176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marketing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882819267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negociação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44644412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gestão da qualidade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729356908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liderança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418368908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gestão de pessoas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5784970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orientação para o crédito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18564091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associativismo/ cultura da cooperação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18203443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gestão ambiental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64031865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 Narrow" panose="020B0606020202030204" pitchFamily="34" charset="0"/>
                        </a:rPr>
                        <a:t>franquias</a:t>
                      </a:r>
                      <a:endParaRPr lang="pt-BR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4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64532505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9448800" y="1377089"/>
            <a:ext cx="1003300" cy="5087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3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86</a:t>
            </a:fld>
            <a:endParaRPr lang="pt-BR"/>
          </a:p>
        </p:txBody>
      </p:sp>
      <p:sp>
        <p:nvSpPr>
          <p:cNvPr id="37" name="CaixaDeTexto 5"/>
          <p:cNvSpPr txBox="1"/>
          <p:nvPr/>
        </p:nvSpPr>
        <p:spPr>
          <a:xfrm>
            <a:off x="359999" y="1070790"/>
            <a:ext cx="2730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com relação às avaliações do instrutor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todos os diferentes aspectos mereceram notas muito elevadas, a exemplo do apurado também em 2014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(P43&amp;P49)</a:t>
            </a:r>
          </a:p>
        </p:txBody>
      </p:sp>
      <p:sp>
        <p:nvSpPr>
          <p:cNvPr id="38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pSp>
        <p:nvGrpSpPr>
          <p:cNvPr id="55" name="Group 4"/>
          <p:cNvGrpSpPr>
            <a:grpSpLocks noChangeAspect="1"/>
          </p:cNvGrpSpPr>
          <p:nvPr/>
        </p:nvGrpSpPr>
        <p:grpSpPr bwMode="auto">
          <a:xfrm rot="20212407">
            <a:off x="4307706" y="1453353"/>
            <a:ext cx="1139828" cy="1176338"/>
            <a:chOff x="504" y="3096"/>
            <a:chExt cx="718" cy="741"/>
          </a:xfrm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504" y="3096"/>
              <a:ext cx="718" cy="741"/>
            </a:xfrm>
            <a:custGeom>
              <a:avLst/>
              <a:gdLst>
                <a:gd name="T0" fmla="*/ 14 w 660"/>
                <a:gd name="T1" fmla="*/ 261 h 741"/>
                <a:gd name="T2" fmla="*/ 73 w 660"/>
                <a:gd name="T3" fmla="*/ 135 h 741"/>
                <a:gd name="T4" fmla="*/ 170 w 660"/>
                <a:gd name="T5" fmla="*/ 44 h 741"/>
                <a:gd name="T6" fmla="*/ 291 w 660"/>
                <a:gd name="T7" fmla="*/ 0 h 741"/>
                <a:gd name="T8" fmla="*/ 208 w 660"/>
                <a:gd name="T9" fmla="*/ 45 h 741"/>
                <a:gd name="T10" fmla="*/ 110 w 660"/>
                <a:gd name="T11" fmla="*/ 121 h 741"/>
                <a:gd name="T12" fmla="*/ 44 w 660"/>
                <a:gd name="T13" fmla="*/ 233 h 741"/>
                <a:gd name="T14" fmla="*/ 19 w 660"/>
                <a:gd name="T15" fmla="*/ 369 h 741"/>
                <a:gd name="T16" fmla="*/ 45 w 660"/>
                <a:gd name="T17" fmla="*/ 301 h 741"/>
                <a:gd name="T18" fmla="*/ 89 w 660"/>
                <a:gd name="T19" fmla="*/ 182 h 741"/>
                <a:gd name="T20" fmla="*/ 168 w 660"/>
                <a:gd name="T21" fmla="*/ 92 h 741"/>
                <a:gd name="T22" fmla="*/ 272 w 660"/>
                <a:gd name="T23" fmla="*/ 43 h 741"/>
                <a:gd name="T24" fmla="*/ 252 w 660"/>
                <a:gd name="T25" fmla="*/ 69 h 741"/>
                <a:gd name="T26" fmla="*/ 160 w 660"/>
                <a:gd name="T27" fmla="*/ 125 h 741"/>
                <a:gd name="T28" fmla="*/ 93 w 660"/>
                <a:gd name="T29" fmla="*/ 217 h 741"/>
                <a:gd name="T30" fmla="*/ 60 w 660"/>
                <a:gd name="T31" fmla="*/ 336 h 741"/>
                <a:gd name="T32" fmla="*/ 487 w 660"/>
                <a:gd name="T33" fmla="*/ 42 h 741"/>
                <a:gd name="T34" fmla="*/ 585 w 660"/>
                <a:gd name="T35" fmla="*/ 133 h 741"/>
                <a:gd name="T36" fmla="*/ 645 w 660"/>
                <a:gd name="T37" fmla="*/ 259 h 741"/>
                <a:gd name="T38" fmla="*/ 640 w 660"/>
                <a:gd name="T39" fmla="*/ 369 h 741"/>
                <a:gd name="T40" fmla="*/ 616 w 660"/>
                <a:gd name="T41" fmla="*/ 232 h 741"/>
                <a:gd name="T42" fmla="*/ 550 w 660"/>
                <a:gd name="T43" fmla="*/ 120 h 741"/>
                <a:gd name="T44" fmla="*/ 471 w 660"/>
                <a:gd name="T45" fmla="*/ 56 h 741"/>
                <a:gd name="T46" fmla="*/ 492 w 660"/>
                <a:gd name="T47" fmla="*/ 93 h 741"/>
                <a:gd name="T48" fmla="*/ 571 w 660"/>
                <a:gd name="T49" fmla="*/ 183 h 741"/>
                <a:gd name="T50" fmla="*/ 615 w 660"/>
                <a:gd name="T51" fmla="*/ 302 h 741"/>
                <a:gd name="T52" fmla="*/ 599 w 660"/>
                <a:gd name="T53" fmla="*/ 338 h 741"/>
                <a:gd name="T54" fmla="*/ 568 w 660"/>
                <a:gd name="T55" fmla="*/ 220 h 741"/>
                <a:gd name="T56" fmla="*/ 502 w 660"/>
                <a:gd name="T57" fmla="*/ 127 h 741"/>
                <a:gd name="T58" fmla="*/ 461 w 660"/>
                <a:gd name="T59" fmla="*/ 73 h 741"/>
                <a:gd name="T60" fmla="*/ 645 w 660"/>
                <a:gd name="T61" fmla="*/ 478 h 741"/>
                <a:gd name="T62" fmla="*/ 634 w 660"/>
                <a:gd name="T63" fmla="*/ 440 h 741"/>
                <a:gd name="T64" fmla="*/ 620 w 660"/>
                <a:gd name="T65" fmla="*/ 369 h 741"/>
                <a:gd name="T66" fmla="*/ 606 w 660"/>
                <a:gd name="T67" fmla="*/ 474 h 741"/>
                <a:gd name="T68" fmla="*/ 599 w 660"/>
                <a:gd name="T69" fmla="*/ 403 h 741"/>
                <a:gd name="T70" fmla="*/ 542 w 660"/>
                <a:gd name="T71" fmla="*/ 654 h 741"/>
                <a:gd name="T72" fmla="*/ 431 w 660"/>
                <a:gd name="T73" fmla="*/ 724 h 741"/>
                <a:gd name="T74" fmla="*/ 330 w 660"/>
                <a:gd name="T75" fmla="*/ 722 h 741"/>
                <a:gd name="T76" fmla="*/ 452 w 660"/>
                <a:gd name="T77" fmla="*/ 694 h 741"/>
                <a:gd name="T78" fmla="*/ 534 w 660"/>
                <a:gd name="T79" fmla="*/ 635 h 741"/>
                <a:gd name="T80" fmla="*/ 491 w 660"/>
                <a:gd name="T81" fmla="*/ 646 h 741"/>
                <a:gd name="T82" fmla="*/ 388 w 660"/>
                <a:gd name="T83" fmla="*/ 695 h 741"/>
                <a:gd name="T84" fmla="*/ 355 w 660"/>
                <a:gd name="T85" fmla="*/ 681 h 741"/>
                <a:gd name="T86" fmla="*/ 456 w 660"/>
                <a:gd name="T87" fmla="*/ 646 h 741"/>
                <a:gd name="T88" fmla="*/ 519 w 660"/>
                <a:gd name="T89" fmla="*/ 621 h 741"/>
                <a:gd name="T90" fmla="*/ 232 w 660"/>
                <a:gd name="T91" fmla="*/ 725 h 741"/>
                <a:gd name="T92" fmla="*/ 119 w 660"/>
                <a:gd name="T93" fmla="*/ 656 h 741"/>
                <a:gd name="T94" fmla="*/ 110 w 660"/>
                <a:gd name="T95" fmla="*/ 618 h 741"/>
                <a:gd name="T96" fmla="*/ 209 w 660"/>
                <a:gd name="T97" fmla="*/ 694 h 741"/>
                <a:gd name="T98" fmla="*/ 329 w 660"/>
                <a:gd name="T99" fmla="*/ 722 h 741"/>
                <a:gd name="T100" fmla="*/ 271 w 660"/>
                <a:gd name="T101" fmla="*/ 695 h 741"/>
                <a:gd name="T102" fmla="*/ 167 w 660"/>
                <a:gd name="T103" fmla="*/ 645 h 741"/>
                <a:gd name="T104" fmla="*/ 134 w 660"/>
                <a:gd name="T105" fmla="*/ 585 h 741"/>
                <a:gd name="T106" fmla="*/ 201 w 660"/>
                <a:gd name="T107" fmla="*/ 645 h 741"/>
                <a:gd name="T108" fmla="*/ 301 w 660"/>
                <a:gd name="T109" fmla="*/ 681 h 741"/>
                <a:gd name="T110" fmla="*/ 7 w 660"/>
                <a:gd name="T111" fmla="*/ 445 h 741"/>
                <a:gd name="T112" fmla="*/ 21 w 660"/>
                <a:gd name="T113" fmla="*/ 405 h 741"/>
                <a:gd name="T114" fmla="*/ 47 w 660"/>
                <a:gd name="T115" fmla="*/ 443 h 741"/>
                <a:gd name="T116" fmla="*/ 59 w 660"/>
                <a:gd name="T117" fmla="*/ 368 h 741"/>
                <a:gd name="T118" fmla="*/ 47 w 660"/>
                <a:gd name="T119" fmla="*/ 44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0" h="741">
                  <a:moveTo>
                    <a:pt x="0" y="368"/>
                  </a:moveTo>
                  <a:lnTo>
                    <a:pt x="2" y="333"/>
                  </a:lnTo>
                  <a:lnTo>
                    <a:pt x="6" y="296"/>
                  </a:lnTo>
                  <a:lnTo>
                    <a:pt x="14" y="261"/>
                  </a:lnTo>
                  <a:lnTo>
                    <a:pt x="25" y="227"/>
                  </a:lnTo>
                  <a:lnTo>
                    <a:pt x="38" y="195"/>
                  </a:lnTo>
                  <a:lnTo>
                    <a:pt x="55" y="164"/>
                  </a:lnTo>
                  <a:lnTo>
                    <a:pt x="73" y="135"/>
                  </a:lnTo>
                  <a:lnTo>
                    <a:pt x="95" y="109"/>
                  </a:lnTo>
                  <a:lnTo>
                    <a:pt x="117" y="84"/>
                  </a:lnTo>
                  <a:lnTo>
                    <a:pt x="143" y="63"/>
                  </a:lnTo>
                  <a:lnTo>
                    <a:pt x="170" y="44"/>
                  </a:lnTo>
                  <a:lnTo>
                    <a:pt x="199" y="27"/>
                  </a:lnTo>
                  <a:lnTo>
                    <a:pt x="229" y="15"/>
                  </a:lnTo>
                  <a:lnTo>
                    <a:pt x="261" y="5"/>
                  </a:lnTo>
                  <a:lnTo>
                    <a:pt x="291" y="0"/>
                  </a:lnTo>
                  <a:lnTo>
                    <a:pt x="294" y="19"/>
                  </a:lnTo>
                  <a:lnTo>
                    <a:pt x="267" y="24"/>
                  </a:lnTo>
                  <a:lnTo>
                    <a:pt x="237" y="33"/>
                  </a:lnTo>
                  <a:lnTo>
                    <a:pt x="208" y="45"/>
                  </a:lnTo>
                  <a:lnTo>
                    <a:pt x="181" y="60"/>
                  </a:lnTo>
                  <a:lnTo>
                    <a:pt x="155" y="77"/>
                  </a:lnTo>
                  <a:lnTo>
                    <a:pt x="131" y="98"/>
                  </a:lnTo>
                  <a:lnTo>
                    <a:pt x="110" y="121"/>
                  </a:lnTo>
                  <a:lnTo>
                    <a:pt x="90" y="146"/>
                  </a:lnTo>
                  <a:lnTo>
                    <a:pt x="72" y="173"/>
                  </a:lnTo>
                  <a:lnTo>
                    <a:pt x="56" y="202"/>
                  </a:lnTo>
                  <a:lnTo>
                    <a:pt x="44" y="233"/>
                  </a:lnTo>
                  <a:lnTo>
                    <a:pt x="33" y="265"/>
                  </a:lnTo>
                  <a:lnTo>
                    <a:pt x="26" y="299"/>
                  </a:lnTo>
                  <a:lnTo>
                    <a:pt x="21" y="334"/>
                  </a:lnTo>
                  <a:lnTo>
                    <a:pt x="19" y="369"/>
                  </a:lnTo>
                  <a:lnTo>
                    <a:pt x="0" y="368"/>
                  </a:lnTo>
                  <a:close/>
                  <a:moveTo>
                    <a:pt x="39" y="370"/>
                  </a:moveTo>
                  <a:lnTo>
                    <a:pt x="41" y="335"/>
                  </a:lnTo>
                  <a:lnTo>
                    <a:pt x="45" y="301"/>
                  </a:lnTo>
                  <a:lnTo>
                    <a:pt x="52" y="270"/>
                  </a:lnTo>
                  <a:lnTo>
                    <a:pt x="62" y="239"/>
                  </a:lnTo>
                  <a:lnTo>
                    <a:pt x="75" y="210"/>
                  </a:lnTo>
                  <a:lnTo>
                    <a:pt x="89" y="182"/>
                  </a:lnTo>
                  <a:lnTo>
                    <a:pt x="106" y="157"/>
                  </a:lnTo>
                  <a:lnTo>
                    <a:pt x="125" y="133"/>
                  </a:lnTo>
                  <a:lnTo>
                    <a:pt x="146" y="112"/>
                  </a:lnTo>
                  <a:lnTo>
                    <a:pt x="168" y="92"/>
                  </a:lnTo>
                  <a:lnTo>
                    <a:pt x="192" y="76"/>
                  </a:lnTo>
                  <a:lnTo>
                    <a:pt x="218" y="62"/>
                  </a:lnTo>
                  <a:lnTo>
                    <a:pt x="244" y="51"/>
                  </a:lnTo>
                  <a:lnTo>
                    <a:pt x="272" y="43"/>
                  </a:lnTo>
                  <a:lnTo>
                    <a:pt x="298" y="38"/>
                  </a:lnTo>
                  <a:lnTo>
                    <a:pt x="301" y="58"/>
                  </a:lnTo>
                  <a:lnTo>
                    <a:pt x="278" y="62"/>
                  </a:lnTo>
                  <a:lnTo>
                    <a:pt x="252" y="69"/>
                  </a:lnTo>
                  <a:lnTo>
                    <a:pt x="227" y="79"/>
                  </a:lnTo>
                  <a:lnTo>
                    <a:pt x="203" y="92"/>
                  </a:lnTo>
                  <a:lnTo>
                    <a:pt x="181" y="107"/>
                  </a:lnTo>
                  <a:lnTo>
                    <a:pt x="160" y="125"/>
                  </a:lnTo>
                  <a:lnTo>
                    <a:pt x="141" y="145"/>
                  </a:lnTo>
                  <a:lnTo>
                    <a:pt x="123" y="167"/>
                  </a:lnTo>
                  <a:lnTo>
                    <a:pt x="107" y="192"/>
                  </a:lnTo>
                  <a:lnTo>
                    <a:pt x="93" y="217"/>
                  </a:lnTo>
                  <a:lnTo>
                    <a:pt x="81" y="245"/>
                  </a:lnTo>
                  <a:lnTo>
                    <a:pt x="71" y="274"/>
                  </a:lnTo>
                  <a:lnTo>
                    <a:pt x="65" y="304"/>
                  </a:lnTo>
                  <a:lnTo>
                    <a:pt x="60" y="336"/>
                  </a:lnTo>
                  <a:lnTo>
                    <a:pt x="59" y="371"/>
                  </a:lnTo>
                  <a:lnTo>
                    <a:pt x="39" y="370"/>
                  </a:lnTo>
                  <a:close/>
                  <a:moveTo>
                    <a:pt x="481" y="38"/>
                  </a:moveTo>
                  <a:lnTo>
                    <a:pt x="487" y="42"/>
                  </a:lnTo>
                  <a:lnTo>
                    <a:pt x="514" y="61"/>
                  </a:lnTo>
                  <a:lnTo>
                    <a:pt x="540" y="82"/>
                  </a:lnTo>
                  <a:lnTo>
                    <a:pt x="564" y="106"/>
                  </a:lnTo>
                  <a:lnTo>
                    <a:pt x="585" y="133"/>
                  </a:lnTo>
                  <a:lnTo>
                    <a:pt x="604" y="161"/>
                  </a:lnTo>
                  <a:lnTo>
                    <a:pt x="620" y="192"/>
                  </a:lnTo>
                  <a:lnTo>
                    <a:pt x="634" y="224"/>
                  </a:lnTo>
                  <a:lnTo>
                    <a:pt x="645" y="259"/>
                  </a:lnTo>
                  <a:lnTo>
                    <a:pt x="653" y="294"/>
                  </a:lnTo>
                  <a:lnTo>
                    <a:pt x="658" y="330"/>
                  </a:lnTo>
                  <a:lnTo>
                    <a:pt x="660" y="368"/>
                  </a:lnTo>
                  <a:lnTo>
                    <a:pt x="640" y="369"/>
                  </a:lnTo>
                  <a:lnTo>
                    <a:pt x="638" y="333"/>
                  </a:lnTo>
                  <a:lnTo>
                    <a:pt x="634" y="298"/>
                  </a:lnTo>
                  <a:lnTo>
                    <a:pt x="626" y="265"/>
                  </a:lnTo>
                  <a:lnTo>
                    <a:pt x="616" y="232"/>
                  </a:lnTo>
                  <a:lnTo>
                    <a:pt x="603" y="201"/>
                  </a:lnTo>
                  <a:lnTo>
                    <a:pt x="587" y="172"/>
                  </a:lnTo>
                  <a:lnTo>
                    <a:pt x="569" y="145"/>
                  </a:lnTo>
                  <a:lnTo>
                    <a:pt x="550" y="120"/>
                  </a:lnTo>
                  <a:lnTo>
                    <a:pt x="527" y="97"/>
                  </a:lnTo>
                  <a:lnTo>
                    <a:pt x="503" y="77"/>
                  </a:lnTo>
                  <a:lnTo>
                    <a:pt x="478" y="59"/>
                  </a:lnTo>
                  <a:lnTo>
                    <a:pt x="471" y="56"/>
                  </a:lnTo>
                  <a:lnTo>
                    <a:pt x="481" y="38"/>
                  </a:lnTo>
                  <a:close/>
                  <a:moveTo>
                    <a:pt x="461" y="73"/>
                  </a:moveTo>
                  <a:lnTo>
                    <a:pt x="468" y="76"/>
                  </a:lnTo>
                  <a:lnTo>
                    <a:pt x="492" y="93"/>
                  </a:lnTo>
                  <a:lnTo>
                    <a:pt x="514" y="112"/>
                  </a:lnTo>
                  <a:lnTo>
                    <a:pt x="535" y="134"/>
                  </a:lnTo>
                  <a:lnTo>
                    <a:pt x="554" y="157"/>
                  </a:lnTo>
                  <a:lnTo>
                    <a:pt x="571" y="183"/>
                  </a:lnTo>
                  <a:lnTo>
                    <a:pt x="585" y="210"/>
                  </a:lnTo>
                  <a:lnTo>
                    <a:pt x="598" y="240"/>
                  </a:lnTo>
                  <a:lnTo>
                    <a:pt x="608" y="270"/>
                  </a:lnTo>
                  <a:lnTo>
                    <a:pt x="615" y="302"/>
                  </a:lnTo>
                  <a:lnTo>
                    <a:pt x="619" y="335"/>
                  </a:lnTo>
                  <a:lnTo>
                    <a:pt x="620" y="370"/>
                  </a:lnTo>
                  <a:lnTo>
                    <a:pt x="601" y="371"/>
                  </a:lnTo>
                  <a:lnTo>
                    <a:pt x="599" y="338"/>
                  </a:lnTo>
                  <a:lnTo>
                    <a:pt x="596" y="307"/>
                  </a:lnTo>
                  <a:lnTo>
                    <a:pt x="589" y="276"/>
                  </a:lnTo>
                  <a:lnTo>
                    <a:pt x="579" y="247"/>
                  </a:lnTo>
                  <a:lnTo>
                    <a:pt x="568" y="220"/>
                  </a:lnTo>
                  <a:lnTo>
                    <a:pt x="554" y="194"/>
                  </a:lnTo>
                  <a:lnTo>
                    <a:pt x="538" y="169"/>
                  </a:lnTo>
                  <a:lnTo>
                    <a:pt x="521" y="147"/>
                  </a:lnTo>
                  <a:lnTo>
                    <a:pt x="502" y="127"/>
                  </a:lnTo>
                  <a:lnTo>
                    <a:pt x="481" y="109"/>
                  </a:lnTo>
                  <a:lnTo>
                    <a:pt x="459" y="94"/>
                  </a:lnTo>
                  <a:lnTo>
                    <a:pt x="452" y="90"/>
                  </a:lnTo>
                  <a:lnTo>
                    <a:pt x="461" y="73"/>
                  </a:lnTo>
                  <a:close/>
                  <a:moveTo>
                    <a:pt x="660" y="371"/>
                  </a:moveTo>
                  <a:lnTo>
                    <a:pt x="658" y="406"/>
                  </a:lnTo>
                  <a:lnTo>
                    <a:pt x="654" y="442"/>
                  </a:lnTo>
                  <a:lnTo>
                    <a:pt x="645" y="478"/>
                  </a:lnTo>
                  <a:lnTo>
                    <a:pt x="643" y="486"/>
                  </a:lnTo>
                  <a:lnTo>
                    <a:pt x="624" y="480"/>
                  </a:lnTo>
                  <a:lnTo>
                    <a:pt x="626" y="473"/>
                  </a:lnTo>
                  <a:lnTo>
                    <a:pt x="634" y="440"/>
                  </a:lnTo>
                  <a:lnTo>
                    <a:pt x="638" y="405"/>
                  </a:lnTo>
                  <a:lnTo>
                    <a:pt x="640" y="370"/>
                  </a:lnTo>
                  <a:lnTo>
                    <a:pt x="660" y="371"/>
                  </a:lnTo>
                  <a:close/>
                  <a:moveTo>
                    <a:pt x="620" y="369"/>
                  </a:moveTo>
                  <a:lnTo>
                    <a:pt x="619" y="404"/>
                  </a:lnTo>
                  <a:lnTo>
                    <a:pt x="614" y="437"/>
                  </a:lnTo>
                  <a:lnTo>
                    <a:pt x="607" y="469"/>
                  </a:lnTo>
                  <a:lnTo>
                    <a:pt x="606" y="474"/>
                  </a:lnTo>
                  <a:lnTo>
                    <a:pt x="587" y="468"/>
                  </a:lnTo>
                  <a:lnTo>
                    <a:pt x="588" y="465"/>
                  </a:lnTo>
                  <a:lnTo>
                    <a:pt x="595" y="435"/>
                  </a:lnTo>
                  <a:lnTo>
                    <a:pt x="599" y="403"/>
                  </a:lnTo>
                  <a:lnTo>
                    <a:pt x="601" y="368"/>
                  </a:lnTo>
                  <a:lnTo>
                    <a:pt x="620" y="369"/>
                  </a:lnTo>
                  <a:close/>
                  <a:moveTo>
                    <a:pt x="548" y="648"/>
                  </a:moveTo>
                  <a:lnTo>
                    <a:pt x="542" y="654"/>
                  </a:lnTo>
                  <a:lnTo>
                    <a:pt x="517" y="676"/>
                  </a:lnTo>
                  <a:lnTo>
                    <a:pt x="490" y="695"/>
                  </a:lnTo>
                  <a:lnTo>
                    <a:pt x="461" y="711"/>
                  </a:lnTo>
                  <a:lnTo>
                    <a:pt x="431" y="724"/>
                  </a:lnTo>
                  <a:lnTo>
                    <a:pt x="399" y="733"/>
                  </a:lnTo>
                  <a:lnTo>
                    <a:pt x="366" y="739"/>
                  </a:lnTo>
                  <a:lnTo>
                    <a:pt x="331" y="741"/>
                  </a:lnTo>
                  <a:lnTo>
                    <a:pt x="330" y="722"/>
                  </a:lnTo>
                  <a:lnTo>
                    <a:pt x="362" y="720"/>
                  </a:lnTo>
                  <a:lnTo>
                    <a:pt x="393" y="715"/>
                  </a:lnTo>
                  <a:lnTo>
                    <a:pt x="423" y="706"/>
                  </a:lnTo>
                  <a:lnTo>
                    <a:pt x="452" y="694"/>
                  </a:lnTo>
                  <a:lnTo>
                    <a:pt x="479" y="679"/>
                  </a:lnTo>
                  <a:lnTo>
                    <a:pt x="504" y="661"/>
                  </a:lnTo>
                  <a:lnTo>
                    <a:pt x="528" y="641"/>
                  </a:lnTo>
                  <a:lnTo>
                    <a:pt x="534" y="635"/>
                  </a:lnTo>
                  <a:lnTo>
                    <a:pt x="548" y="648"/>
                  </a:lnTo>
                  <a:close/>
                  <a:moveTo>
                    <a:pt x="519" y="621"/>
                  </a:moveTo>
                  <a:lnTo>
                    <a:pt x="514" y="627"/>
                  </a:lnTo>
                  <a:lnTo>
                    <a:pt x="491" y="646"/>
                  </a:lnTo>
                  <a:lnTo>
                    <a:pt x="467" y="662"/>
                  </a:lnTo>
                  <a:lnTo>
                    <a:pt x="442" y="677"/>
                  </a:lnTo>
                  <a:lnTo>
                    <a:pt x="415" y="687"/>
                  </a:lnTo>
                  <a:lnTo>
                    <a:pt x="388" y="695"/>
                  </a:lnTo>
                  <a:lnTo>
                    <a:pt x="359" y="701"/>
                  </a:lnTo>
                  <a:lnTo>
                    <a:pt x="329" y="702"/>
                  </a:lnTo>
                  <a:lnTo>
                    <a:pt x="328" y="683"/>
                  </a:lnTo>
                  <a:lnTo>
                    <a:pt x="355" y="681"/>
                  </a:lnTo>
                  <a:lnTo>
                    <a:pt x="382" y="677"/>
                  </a:lnTo>
                  <a:lnTo>
                    <a:pt x="408" y="669"/>
                  </a:lnTo>
                  <a:lnTo>
                    <a:pt x="432" y="660"/>
                  </a:lnTo>
                  <a:lnTo>
                    <a:pt x="456" y="646"/>
                  </a:lnTo>
                  <a:lnTo>
                    <a:pt x="479" y="631"/>
                  </a:lnTo>
                  <a:lnTo>
                    <a:pt x="500" y="613"/>
                  </a:lnTo>
                  <a:lnTo>
                    <a:pt x="505" y="607"/>
                  </a:lnTo>
                  <a:lnTo>
                    <a:pt x="519" y="621"/>
                  </a:lnTo>
                  <a:close/>
                  <a:moveTo>
                    <a:pt x="328" y="741"/>
                  </a:moveTo>
                  <a:lnTo>
                    <a:pt x="298" y="740"/>
                  </a:lnTo>
                  <a:lnTo>
                    <a:pt x="264" y="734"/>
                  </a:lnTo>
                  <a:lnTo>
                    <a:pt x="232" y="725"/>
                  </a:lnTo>
                  <a:lnTo>
                    <a:pt x="202" y="713"/>
                  </a:lnTo>
                  <a:lnTo>
                    <a:pt x="172" y="696"/>
                  </a:lnTo>
                  <a:lnTo>
                    <a:pt x="145" y="678"/>
                  </a:lnTo>
                  <a:lnTo>
                    <a:pt x="119" y="656"/>
                  </a:lnTo>
                  <a:lnTo>
                    <a:pt x="96" y="632"/>
                  </a:lnTo>
                  <a:lnTo>
                    <a:pt x="88" y="622"/>
                  </a:lnTo>
                  <a:lnTo>
                    <a:pt x="104" y="610"/>
                  </a:lnTo>
                  <a:lnTo>
                    <a:pt x="110" y="618"/>
                  </a:lnTo>
                  <a:lnTo>
                    <a:pt x="132" y="641"/>
                  </a:lnTo>
                  <a:lnTo>
                    <a:pt x="156" y="662"/>
                  </a:lnTo>
                  <a:lnTo>
                    <a:pt x="182" y="679"/>
                  </a:lnTo>
                  <a:lnTo>
                    <a:pt x="209" y="694"/>
                  </a:lnTo>
                  <a:lnTo>
                    <a:pt x="238" y="706"/>
                  </a:lnTo>
                  <a:lnTo>
                    <a:pt x="268" y="715"/>
                  </a:lnTo>
                  <a:lnTo>
                    <a:pt x="299" y="720"/>
                  </a:lnTo>
                  <a:lnTo>
                    <a:pt x="329" y="722"/>
                  </a:lnTo>
                  <a:lnTo>
                    <a:pt x="328" y="741"/>
                  </a:lnTo>
                  <a:close/>
                  <a:moveTo>
                    <a:pt x="330" y="702"/>
                  </a:moveTo>
                  <a:lnTo>
                    <a:pt x="300" y="700"/>
                  </a:lnTo>
                  <a:lnTo>
                    <a:pt x="271" y="695"/>
                  </a:lnTo>
                  <a:lnTo>
                    <a:pt x="243" y="687"/>
                  </a:lnTo>
                  <a:lnTo>
                    <a:pt x="217" y="676"/>
                  </a:lnTo>
                  <a:lnTo>
                    <a:pt x="191" y="662"/>
                  </a:lnTo>
                  <a:lnTo>
                    <a:pt x="167" y="645"/>
                  </a:lnTo>
                  <a:lnTo>
                    <a:pt x="145" y="626"/>
                  </a:lnTo>
                  <a:lnTo>
                    <a:pt x="125" y="605"/>
                  </a:lnTo>
                  <a:lnTo>
                    <a:pt x="119" y="597"/>
                  </a:lnTo>
                  <a:lnTo>
                    <a:pt x="134" y="585"/>
                  </a:lnTo>
                  <a:lnTo>
                    <a:pt x="139" y="591"/>
                  </a:lnTo>
                  <a:lnTo>
                    <a:pt x="158" y="611"/>
                  </a:lnTo>
                  <a:lnTo>
                    <a:pt x="178" y="629"/>
                  </a:lnTo>
                  <a:lnTo>
                    <a:pt x="201" y="645"/>
                  </a:lnTo>
                  <a:lnTo>
                    <a:pt x="224" y="658"/>
                  </a:lnTo>
                  <a:lnTo>
                    <a:pt x="249" y="668"/>
                  </a:lnTo>
                  <a:lnTo>
                    <a:pt x="275" y="676"/>
                  </a:lnTo>
                  <a:lnTo>
                    <a:pt x="301" y="681"/>
                  </a:lnTo>
                  <a:lnTo>
                    <a:pt x="331" y="683"/>
                  </a:lnTo>
                  <a:lnTo>
                    <a:pt x="330" y="702"/>
                  </a:lnTo>
                  <a:close/>
                  <a:moveTo>
                    <a:pt x="8" y="452"/>
                  </a:moveTo>
                  <a:lnTo>
                    <a:pt x="7" y="445"/>
                  </a:lnTo>
                  <a:lnTo>
                    <a:pt x="2" y="408"/>
                  </a:lnTo>
                  <a:lnTo>
                    <a:pt x="0" y="371"/>
                  </a:lnTo>
                  <a:lnTo>
                    <a:pt x="19" y="370"/>
                  </a:lnTo>
                  <a:lnTo>
                    <a:pt x="21" y="405"/>
                  </a:lnTo>
                  <a:lnTo>
                    <a:pt x="26" y="440"/>
                  </a:lnTo>
                  <a:lnTo>
                    <a:pt x="28" y="447"/>
                  </a:lnTo>
                  <a:lnTo>
                    <a:pt x="8" y="452"/>
                  </a:lnTo>
                  <a:close/>
                  <a:moveTo>
                    <a:pt x="47" y="443"/>
                  </a:moveTo>
                  <a:lnTo>
                    <a:pt x="45" y="436"/>
                  </a:lnTo>
                  <a:lnTo>
                    <a:pt x="41" y="403"/>
                  </a:lnTo>
                  <a:lnTo>
                    <a:pt x="39" y="369"/>
                  </a:lnTo>
                  <a:lnTo>
                    <a:pt x="59" y="368"/>
                  </a:lnTo>
                  <a:lnTo>
                    <a:pt x="60" y="400"/>
                  </a:lnTo>
                  <a:lnTo>
                    <a:pt x="64" y="432"/>
                  </a:lnTo>
                  <a:lnTo>
                    <a:pt x="66" y="439"/>
                  </a:lnTo>
                  <a:lnTo>
                    <a:pt x="47" y="4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660" y="3267"/>
              <a:ext cx="4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3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avaliações</a:t>
              </a:r>
              <a:endParaRPr lang="pt-BR" altLang="pt-BR" dirty="0">
                <a:solidFill>
                  <a:prstClr val="black"/>
                </a:solidFill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754" y="3394"/>
              <a:ext cx="2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3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notas</a:t>
              </a:r>
              <a:endParaRPr lang="pt-BR" altLang="pt-BR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744" y="3524"/>
              <a:ext cx="23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3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0 a 10</a:t>
              </a:r>
              <a:endParaRPr lang="pt-BR" altLang="pt-B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6322023" y="2806266"/>
            <a:ext cx="4867958" cy="410804"/>
            <a:chOff x="6322023" y="2806266"/>
            <a:chExt cx="4867958" cy="410804"/>
          </a:xfrm>
        </p:grpSpPr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6322023" y="2806266"/>
              <a:ext cx="23195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educação e postura ética </a:t>
              </a:r>
            </a:p>
          </p:txBody>
        </p: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10289981" y="2812019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9,5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6584169" y="3252819"/>
            <a:ext cx="4613686" cy="405051"/>
            <a:chOff x="6584169" y="3252819"/>
            <a:chExt cx="4613686" cy="405051"/>
          </a:xfrm>
        </p:grpSpPr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6584169" y="3259902"/>
              <a:ext cx="20758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interação com a turma </a:t>
              </a:r>
            </a:p>
          </p:txBody>
        </p:sp>
        <p:sp>
          <p:nvSpPr>
            <p:cNvPr id="77" name="Rectangle 11"/>
            <p:cNvSpPr>
              <a:spLocks noChangeArrowheads="1"/>
            </p:cNvSpPr>
            <p:nvPr/>
          </p:nvSpPr>
          <p:spPr bwMode="auto">
            <a:xfrm>
              <a:off x="10297855" y="3252819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9,6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4280030" y="3676115"/>
            <a:ext cx="6917825" cy="405051"/>
            <a:chOff x="4280030" y="3676115"/>
            <a:chExt cx="6917825" cy="405051"/>
          </a:xfrm>
        </p:grpSpPr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4280030" y="3683150"/>
              <a:ext cx="43409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facilidade de comunicação/linguagem utilizada 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/>
          </p:nvSpPr>
          <p:spPr bwMode="auto">
            <a:xfrm>
              <a:off x="10297855" y="3676115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9,5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5535966" y="4092120"/>
            <a:ext cx="5661889" cy="421094"/>
            <a:chOff x="5535966" y="4092120"/>
            <a:chExt cx="5661889" cy="421094"/>
          </a:xfrm>
        </p:grpSpPr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5535966" y="4092120"/>
              <a:ext cx="31066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condução do curso de forma geral</a:t>
              </a:r>
              <a:endParaRPr lang="pt-BR" altLang="pt-BR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10297855" y="4108163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9,5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3773958" y="4540211"/>
            <a:ext cx="7423896" cy="405051"/>
            <a:chOff x="3773958" y="4540211"/>
            <a:chExt cx="7423896" cy="405051"/>
          </a:xfrm>
        </p:grpSpPr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3773958" y="4547294"/>
              <a:ext cx="487043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condução do grupo </a:t>
              </a:r>
              <a:r>
                <a:rPr lang="pt-BR" altLang="pt-BR" sz="7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(orientações de dinâmicas de grupo com clareza e segurança; respeito a individualidade e a diversidade dos participantes; estimulo à cooperação)</a:t>
              </a:r>
              <a:endParaRPr lang="pt-BR" altLang="pt-BR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10297854" y="4540211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9,4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6000971" y="1308228"/>
            <a:ext cx="5228108" cy="1478178"/>
            <a:chOff x="6000971" y="1308228"/>
            <a:chExt cx="5228108" cy="1478178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6000971" y="1308228"/>
              <a:ext cx="2619992" cy="74621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avaliação do instrutor </a:t>
              </a:r>
              <a:r>
                <a:rPr lang="pt-BR" sz="1600" dirty="0" err="1">
                  <a:solidFill>
                    <a:prstClr val="white"/>
                  </a:solidFill>
                  <a:latin typeface="Arial Narrow" panose="020B0606020202030204" pitchFamily="34" charset="0"/>
                </a:rPr>
                <a:t>Empretec</a:t>
              </a:r>
              <a:r>
                <a:rPr lang="pt-BR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 em relação ao(à): </a:t>
              </a: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6665066" y="2381355"/>
              <a:ext cx="1976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domínio do conteúdo 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10293986" y="2381355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9,4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10228741" y="1737001"/>
              <a:ext cx="10003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nota média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2015</a:t>
              </a:r>
              <a:endParaRPr lang="pt-BR" altLang="pt-BR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6397298" y="5008657"/>
            <a:ext cx="4796067" cy="405051"/>
            <a:chOff x="6397298" y="5008657"/>
            <a:chExt cx="4796067" cy="405051"/>
          </a:xfrm>
        </p:grpSpPr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6397298" y="5015740"/>
              <a:ext cx="22426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administração do tempo </a:t>
              </a:r>
            </a:p>
          </p:txBody>
        </p:sp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10293365" y="5008657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9,3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8945245" y="1737001"/>
            <a:ext cx="1000338" cy="4149542"/>
            <a:chOff x="8945245" y="1737001"/>
            <a:chExt cx="1000338" cy="4149542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9006483" y="2812019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9,6</a:t>
              </a: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9014361" y="3252819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9,6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9014359" y="3676115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9,6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9014359" y="4108163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9,5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8999120" y="4540211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9,4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>
              <a:off x="9010492" y="2381355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9,5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8945245" y="1737001"/>
              <a:ext cx="100033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nota média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2014</a:t>
              </a:r>
              <a:endParaRPr lang="pt-BR" altLang="pt-BR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9009871" y="5008657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9,4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6" name="Rectangle 19"/>
            <p:cNvSpPr>
              <a:spLocks noChangeArrowheads="1"/>
            </p:cNvSpPr>
            <p:nvPr/>
          </p:nvSpPr>
          <p:spPr bwMode="auto">
            <a:xfrm>
              <a:off x="9006482" y="5481492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9,5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8088286" y="5481492"/>
            <a:ext cx="3101692" cy="405051"/>
            <a:chOff x="8088286" y="5481492"/>
            <a:chExt cx="3101692" cy="405051"/>
          </a:xfrm>
        </p:grpSpPr>
        <p:sp>
          <p:nvSpPr>
            <p:cNvPr id="85" name="Rectangle 18"/>
            <p:cNvSpPr>
              <a:spLocks noChangeArrowheads="1"/>
            </p:cNvSpPr>
            <p:nvPr/>
          </p:nvSpPr>
          <p:spPr bwMode="auto">
            <a:xfrm>
              <a:off x="8088286" y="5488575"/>
              <a:ext cx="5482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média</a:t>
              </a:r>
            </a:p>
          </p:txBody>
        </p:sp>
        <p:sp>
          <p:nvSpPr>
            <p:cNvPr id="87" name="Rectangle 19"/>
            <p:cNvSpPr>
              <a:spLocks noChangeArrowheads="1"/>
            </p:cNvSpPr>
            <p:nvPr/>
          </p:nvSpPr>
          <p:spPr bwMode="auto">
            <a:xfrm>
              <a:off x="10289978" y="5481492"/>
              <a:ext cx="900000" cy="4050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2400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9,5</a:t>
              </a:r>
              <a:endParaRPr lang="pt-BR" altLang="pt-BR" sz="2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8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87</a:t>
            </a:fld>
            <a:endParaRPr/>
          </a:p>
        </p:txBody>
      </p:sp>
      <p:sp>
        <p:nvSpPr>
          <p:cNvPr id="4" name="CaixaDeTexto 5"/>
          <p:cNvSpPr txBox="1"/>
          <p:nvPr/>
        </p:nvSpPr>
        <p:spPr>
          <a:xfrm>
            <a:off x="360002" y="1260000"/>
            <a:ext cx="3854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probabilidade de recomendação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para outras pessoas continua muito elevada, alcançando na média a 9,6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(P50)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584616" y="1643365"/>
            <a:ext cx="2223601" cy="1005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Narrow" panose="020B0606020202030204" pitchFamily="34" charset="0"/>
              </a:rPr>
              <a:t>PROBABILIDADE DE RECOMENDAÇÃO DO EMPRETEC</a:t>
            </a:r>
          </a:p>
        </p:txBody>
      </p:sp>
      <p:sp>
        <p:nvSpPr>
          <p:cNvPr id="36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graphicFrame>
        <p:nvGraphicFramePr>
          <p:cNvPr id="51" name="Gráfico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509742"/>
              </p:ext>
            </p:extLst>
          </p:nvPr>
        </p:nvGraphicFramePr>
        <p:xfrm>
          <a:off x="4884025" y="2066383"/>
          <a:ext cx="5030852" cy="358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CaixaDeTexto 37"/>
          <p:cNvSpPr txBox="1"/>
          <p:nvPr/>
        </p:nvSpPr>
        <p:spPr>
          <a:xfrm rot="21045577">
            <a:off x="7553404" y="2056914"/>
            <a:ext cx="1255239" cy="10387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atin typeface="Arial Narrow" pitchFamily="34" charset="0"/>
              </a:rPr>
              <a:t>média</a:t>
            </a:r>
          </a:p>
          <a:p>
            <a:pPr algn="ctr"/>
            <a:r>
              <a:rPr lang="pt-BR" sz="2400" b="1" dirty="0">
                <a:latin typeface="Arial Narrow" pitchFamily="34" charset="0"/>
              </a:rPr>
              <a:t>9,62</a:t>
            </a:r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10"/>
          <a:stretch/>
        </p:blipFill>
        <p:spPr>
          <a:xfrm>
            <a:off x="4761252" y="3873792"/>
            <a:ext cx="3323363" cy="1302172"/>
          </a:xfrm>
          <a:prstGeom prst="rect">
            <a:avLst/>
          </a:prstGeom>
        </p:spPr>
      </p:pic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5954639" y="5822512"/>
            <a:ext cx="616150" cy="408623"/>
          </a:xfrm>
          <a:prstGeom prst="round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2,7%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7758301" y="5794135"/>
            <a:ext cx="616148" cy="408623"/>
          </a:xfrm>
          <a:prstGeom prst="round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7,0%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Rectangle 21"/>
          <p:cNvSpPr>
            <a:spLocks noChangeArrowheads="1"/>
          </p:cNvSpPr>
          <p:nvPr/>
        </p:nvSpPr>
        <p:spPr bwMode="auto">
          <a:xfrm>
            <a:off x="8801581" y="5785009"/>
            <a:ext cx="752872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90,4%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5578278" y="5315139"/>
            <a:ext cx="1390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D1233C"/>
                </a:solidFill>
                <a:latin typeface="Arial Narrow" panose="020B0606020202030204" pitchFamily="34" charset="0"/>
              </a:rPr>
              <a:t>detratores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7371116" y="5319119"/>
            <a:ext cx="1390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FFC000"/>
                </a:solidFill>
                <a:latin typeface="Arial Narrow" panose="020B0606020202030204" pitchFamily="34" charset="0"/>
              </a:rPr>
              <a:t>neutros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8524359" y="5332933"/>
            <a:ext cx="1390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09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7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6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4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3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1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0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68" algn="l" defTabSz="685617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promotores</a:t>
            </a:r>
          </a:p>
        </p:txBody>
      </p:sp>
      <p:grpSp>
        <p:nvGrpSpPr>
          <p:cNvPr id="60" name="Agrupar 59"/>
          <p:cNvGrpSpPr/>
          <p:nvPr/>
        </p:nvGrpSpPr>
        <p:grpSpPr>
          <a:xfrm>
            <a:off x="5158421" y="5007362"/>
            <a:ext cx="4521200" cy="307777"/>
            <a:chOff x="6800850" y="4684713"/>
            <a:chExt cx="3996413" cy="307777"/>
          </a:xfrm>
        </p:grpSpPr>
        <p:sp>
          <p:nvSpPr>
            <p:cNvPr id="61" name="Rectangle 22"/>
            <p:cNvSpPr>
              <a:spLocks noChangeArrowheads="1"/>
            </p:cNvSpPr>
            <p:nvPr/>
          </p:nvSpPr>
          <p:spPr bwMode="auto">
            <a:xfrm>
              <a:off x="6800850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0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7183438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1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7564438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2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7945438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3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8328025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4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8709025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5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9090025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anose="020B0606020202030204" pitchFamily="34" charset="0"/>
                </a:rPr>
                <a:t>6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9472613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 Narrow" panose="020B0606020202030204" pitchFamily="34" charset="0"/>
                </a:rPr>
                <a:t>7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>
              <a:off x="9853613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Arial Narrow" panose="020B0606020202030204" pitchFamily="34" charset="0"/>
                </a:rPr>
                <a:t>8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10236200" y="4684713"/>
              <a:ext cx="117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panose="020B0606020202030204" pitchFamily="34" charset="0"/>
                </a:rPr>
                <a:t>9</a:t>
              </a:r>
              <a:endParaRPr kumimoji="0" lang="pt-BR" altLang="pt-BR" sz="20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0563225" y="4684713"/>
              <a:ext cx="234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Arial Narrow" panose="020B0606020202030204" pitchFamily="34" charset="0"/>
                </a:rPr>
                <a:t>10</a:t>
              </a:r>
              <a:endPara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</a:endParaRPr>
            </a:p>
          </p:txBody>
        </p:sp>
      </p:grpSp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4" r="20386"/>
          <a:stretch/>
        </p:blipFill>
        <p:spPr>
          <a:xfrm>
            <a:off x="8163832" y="3979544"/>
            <a:ext cx="697726" cy="1260301"/>
          </a:xfrm>
          <a:prstGeom prst="rect">
            <a:avLst/>
          </a:prstGeom>
        </p:spPr>
      </p:pic>
      <p:pic>
        <p:nvPicPr>
          <p:cNvPr id="73" name="Imagem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99"/>
          <a:stretch/>
        </p:blipFill>
        <p:spPr>
          <a:xfrm>
            <a:off x="8913289" y="4035552"/>
            <a:ext cx="832741" cy="1148284"/>
          </a:xfrm>
          <a:prstGeom prst="rect">
            <a:avLst/>
          </a:prstGeom>
        </p:spPr>
      </p:pic>
      <p:grpSp>
        <p:nvGrpSpPr>
          <p:cNvPr id="74" name="Agrupar 73"/>
          <p:cNvGrpSpPr/>
          <p:nvPr/>
        </p:nvGrpSpPr>
        <p:grpSpPr>
          <a:xfrm>
            <a:off x="10271430" y="1517412"/>
            <a:ext cx="1657218" cy="1589581"/>
            <a:chOff x="8012743" y="3290803"/>
            <a:chExt cx="1657218" cy="1589581"/>
          </a:xfrm>
        </p:grpSpPr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8373604" y="4085594"/>
              <a:ext cx="935496" cy="4086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09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617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426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234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043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851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468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87,7%</a:t>
              </a:r>
              <a:endPara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8146093" y="3541630"/>
              <a:ext cx="13905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09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617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426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234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043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851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468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NPS 2015</a:t>
              </a:r>
              <a:endParaRPr lang="pt-BR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Elipse 76"/>
            <p:cNvSpPr/>
            <p:nvPr/>
          </p:nvSpPr>
          <p:spPr>
            <a:xfrm>
              <a:off x="8012743" y="3290803"/>
              <a:ext cx="1657218" cy="158958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CaixaDeTexto 37"/>
          <p:cNvSpPr txBox="1"/>
          <p:nvPr/>
        </p:nvSpPr>
        <p:spPr>
          <a:xfrm rot="21045577">
            <a:off x="6550094" y="1974250"/>
            <a:ext cx="1255239" cy="103870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rial Narrow" pitchFamily="34" charset="0"/>
              </a:rPr>
              <a:t>9,65</a:t>
            </a:r>
          </a:p>
        </p:txBody>
      </p:sp>
      <p:sp>
        <p:nvSpPr>
          <p:cNvPr id="34" name="CaixaDeTexto 5"/>
          <p:cNvSpPr txBox="1"/>
          <p:nvPr/>
        </p:nvSpPr>
        <p:spPr>
          <a:xfrm>
            <a:off x="356886" y="3510563"/>
            <a:ext cx="38546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independentemente do critério de segmentação adotado (sexo, idade, porte da empresa, tempo de existência, etc.) os valores quase sempre foram superiores a 9,0 </a:t>
            </a:r>
          </a:p>
        </p:txBody>
      </p:sp>
      <p:sp>
        <p:nvSpPr>
          <p:cNvPr id="3" name="Forma Livre 2"/>
          <p:cNvSpPr/>
          <p:nvPr/>
        </p:nvSpPr>
        <p:spPr>
          <a:xfrm>
            <a:off x="288759" y="1267326"/>
            <a:ext cx="4461916" cy="2053390"/>
          </a:xfrm>
          <a:custGeom>
            <a:avLst/>
            <a:gdLst>
              <a:gd name="connsiteX0" fmla="*/ 0 w 4058653"/>
              <a:gd name="connsiteY0" fmla="*/ 16042 h 2053390"/>
              <a:gd name="connsiteX1" fmla="*/ 192505 w 4058653"/>
              <a:gd name="connsiteY1" fmla="*/ 850232 h 2053390"/>
              <a:gd name="connsiteX2" fmla="*/ 368968 w 4058653"/>
              <a:gd name="connsiteY2" fmla="*/ 1652337 h 2053390"/>
              <a:gd name="connsiteX3" fmla="*/ 401053 w 4058653"/>
              <a:gd name="connsiteY3" fmla="*/ 1989221 h 2053390"/>
              <a:gd name="connsiteX4" fmla="*/ 1636295 w 4058653"/>
              <a:gd name="connsiteY4" fmla="*/ 1941095 h 2053390"/>
              <a:gd name="connsiteX5" fmla="*/ 3320716 w 4058653"/>
              <a:gd name="connsiteY5" fmla="*/ 2053390 h 2053390"/>
              <a:gd name="connsiteX6" fmla="*/ 4058653 w 4058653"/>
              <a:gd name="connsiteY6" fmla="*/ 1796716 h 2053390"/>
              <a:gd name="connsiteX7" fmla="*/ 4058653 w 4058653"/>
              <a:gd name="connsiteY7" fmla="*/ 1090863 h 2053390"/>
              <a:gd name="connsiteX8" fmla="*/ 3930316 w 4058653"/>
              <a:gd name="connsiteY8" fmla="*/ 0 h 2053390"/>
              <a:gd name="connsiteX9" fmla="*/ 0 w 4058653"/>
              <a:gd name="connsiteY9" fmla="*/ 16042 h 20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8653" h="2053390">
                <a:moveTo>
                  <a:pt x="0" y="16042"/>
                </a:moveTo>
                <a:lnTo>
                  <a:pt x="192505" y="850232"/>
                </a:lnTo>
                <a:lnTo>
                  <a:pt x="368968" y="1652337"/>
                </a:lnTo>
                <a:lnTo>
                  <a:pt x="401053" y="1989221"/>
                </a:lnTo>
                <a:lnTo>
                  <a:pt x="1636295" y="1941095"/>
                </a:lnTo>
                <a:lnTo>
                  <a:pt x="3320716" y="2053390"/>
                </a:lnTo>
                <a:lnTo>
                  <a:pt x="4058653" y="1796716"/>
                </a:lnTo>
                <a:lnTo>
                  <a:pt x="4058653" y="1090863"/>
                </a:lnTo>
                <a:lnTo>
                  <a:pt x="3930316" y="0"/>
                </a:lnTo>
                <a:lnTo>
                  <a:pt x="0" y="16042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Agrupar 73"/>
          <p:cNvGrpSpPr/>
          <p:nvPr/>
        </p:nvGrpSpPr>
        <p:grpSpPr>
          <a:xfrm>
            <a:off x="10251894" y="3592397"/>
            <a:ext cx="1657218" cy="1589581"/>
            <a:chOff x="8012743" y="3290803"/>
            <a:chExt cx="1657218" cy="1589581"/>
          </a:xfrm>
        </p:grpSpPr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8373604" y="4085594"/>
              <a:ext cx="935496" cy="40862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09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617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426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234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043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851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468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anose="020B0606020202030204" pitchFamily="34" charset="0"/>
                </a:rPr>
                <a:t>89,0%</a:t>
              </a:r>
              <a:endPara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8146093" y="3541630"/>
              <a:ext cx="13905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pt-BR"/>
              </a:defPPr>
              <a:lvl1pPr marL="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809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617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426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234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043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851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660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468" algn="l" defTabSz="685617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4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NPS 2014</a:t>
              </a:r>
              <a:endParaRPr lang="pt-BR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>
              <a:off x="8012743" y="3290803"/>
              <a:ext cx="1657218" cy="158958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192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1" grpId="0">
        <p:bldAsOne/>
      </p:bldGraphic>
      <p:bldGraphic spid="51" grpId="1">
        <p:bldAsOne/>
      </p:bldGraphic>
      <p:bldP spid="52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33" grpId="0" animBg="1"/>
      <p:bldP spid="33" grpId="1" animBg="1"/>
      <p:bldP spid="34" grpId="0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/>
          <a:lstStyle/>
          <a:p>
            <a:fld id="{089BE57A-14EC-455D-8A2F-5440F4E4629B}" type="slidenum">
              <a:rPr/>
              <a:pPr/>
              <a:t>88</a:t>
            </a:fld>
            <a:endParaRPr/>
          </a:p>
        </p:txBody>
      </p:sp>
      <p:sp>
        <p:nvSpPr>
          <p:cNvPr id="3" name="CaixaDeTexto 5"/>
          <p:cNvSpPr txBox="1"/>
          <p:nvPr/>
        </p:nvSpPr>
        <p:spPr>
          <a:xfrm>
            <a:off x="359998" y="1260001"/>
            <a:ext cx="5736002" cy="141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variação entre os extremos é de apenas 8% e em todos os estados a probabilidade de recomendação é superior a 9,2 </a:t>
            </a:r>
            <a:r>
              <a:rPr lang="pt-BR" sz="14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(P50)</a:t>
            </a: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comentários</a:t>
            </a:r>
          </a:p>
        </p:txBody>
      </p:sp>
      <p:sp>
        <p:nvSpPr>
          <p:cNvPr id="115" name="Retângulo de cantos arredondados 36"/>
          <p:cNvSpPr/>
          <p:nvPr/>
        </p:nvSpPr>
        <p:spPr>
          <a:xfrm>
            <a:off x="6456756" y="1422794"/>
            <a:ext cx="2205981" cy="104769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PROBABILIDADE DE RECOMENDAÇÃO DO EMPRETEC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9253995" y="1804264"/>
            <a:ext cx="1776295" cy="484050"/>
            <a:chOff x="9420670" y="1939719"/>
            <a:chExt cx="1776295" cy="484050"/>
          </a:xfrm>
        </p:grpSpPr>
        <p:grpSp>
          <p:nvGrpSpPr>
            <p:cNvPr id="8" name="Agrupar 7"/>
            <p:cNvGrpSpPr/>
            <p:nvPr/>
          </p:nvGrpSpPr>
          <p:grpSpPr>
            <a:xfrm>
              <a:off x="9421011" y="1939719"/>
              <a:ext cx="1775954" cy="297720"/>
              <a:chOff x="10016236" y="2418320"/>
              <a:chExt cx="1775954" cy="297720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10020448" y="242088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Rectangle 39"/>
              <p:cNvSpPr>
                <a:spLocks noChangeArrowheads="1"/>
              </p:cNvSpPr>
              <p:nvPr/>
            </p:nvSpPr>
            <p:spPr bwMode="auto">
              <a:xfrm>
                <a:off x="10445668" y="2418320"/>
                <a:ext cx="1346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SUPERIORES À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10016236" y="2598604"/>
                <a:ext cx="108000" cy="108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39"/>
              <p:cNvSpPr>
                <a:spLocks noChangeArrowheads="1"/>
              </p:cNvSpPr>
              <p:nvPr/>
            </p:nvSpPr>
            <p:spPr bwMode="auto">
              <a:xfrm>
                <a:off x="10456819" y="2592929"/>
                <a:ext cx="83035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altLang="pt-B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VALORES NA MÉDIA</a:t>
                </a:r>
                <a:endPara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Elipse 8"/>
            <p:cNvSpPr/>
            <p:nvPr/>
          </p:nvSpPr>
          <p:spPr>
            <a:xfrm>
              <a:off x="9420670" y="230134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9866233" y="2300658"/>
              <a:ext cx="116859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VALORES ABAIXO DA MÉDIA</a:t>
              </a:r>
              <a:endParaRPr kumimoji="0" lang="pt-BR" altLang="pt-BR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75701"/>
              </p:ext>
            </p:extLst>
          </p:nvPr>
        </p:nvGraphicFramePr>
        <p:xfrm>
          <a:off x="722117" y="2823155"/>
          <a:ext cx="11206531" cy="356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64011"/>
              </p:ext>
            </p:extLst>
          </p:nvPr>
        </p:nvGraphicFramePr>
        <p:xfrm>
          <a:off x="722117" y="2823155"/>
          <a:ext cx="11206531" cy="356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970491" y="6392475"/>
            <a:ext cx="10760730" cy="179379"/>
            <a:chOff x="1297772" y="5229441"/>
            <a:chExt cx="10086423" cy="19017"/>
          </a:xfrm>
        </p:grpSpPr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1297772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40"/>
            <p:cNvSpPr>
              <a:spLocks noChangeArrowheads="1"/>
            </p:cNvSpPr>
            <p:nvPr/>
          </p:nvSpPr>
          <p:spPr bwMode="auto">
            <a:xfrm>
              <a:off x="1632956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39"/>
            <p:cNvSpPr>
              <a:spLocks noChangeArrowheads="1"/>
            </p:cNvSpPr>
            <p:nvPr/>
          </p:nvSpPr>
          <p:spPr bwMode="auto">
            <a:xfrm>
              <a:off x="2001405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(137)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Rectangle 40"/>
            <p:cNvSpPr>
              <a:spLocks noChangeArrowheads="1"/>
            </p:cNvSpPr>
            <p:nvPr/>
          </p:nvSpPr>
          <p:spPr bwMode="auto">
            <a:xfrm>
              <a:off x="2416596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(35)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2811466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3245073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3610083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(28)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3943044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(133)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4336102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(81)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4771715" y="5229441"/>
              <a:ext cx="174296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(83)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5107676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(120)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40"/>
            <p:cNvSpPr>
              <a:spLocks noChangeArrowheads="1"/>
            </p:cNvSpPr>
            <p:nvPr/>
          </p:nvSpPr>
          <p:spPr bwMode="auto">
            <a:xfrm>
              <a:off x="5514439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altLang="pt-BR" sz="1000" dirty="0">
                  <a:latin typeface="Arial Narrow" panose="020B0606020202030204" pitchFamily="34" charset="0"/>
                </a:rPr>
                <a:t>(130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5925381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(102)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6269779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(148)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6634139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170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6985166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160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7364636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7749657" y="5231759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(160)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8128132" y="5232143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dirty="0">
                  <a:latin typeface="Arial Narrow" panose="020B0606020202030204" pitchFamily="34" charset="0"/>
                </a:rPr>
                <a:t>110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8475189" y="5231535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(159)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8864940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179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9236999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185</a:t>
              </a:r>
              <a:r>
                <a:rPr lang="pt-BR" altLang="pt-BR" sz="1000" dirty="0">
                  <a:latin typeface="Arial Narrow" panose="020B0606020202030204" pitchFamily="34" charset="0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627773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(186)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0042379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(160)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0410819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</a:t>
              </a:r>
              <a:r>
                <a:rPr lang="pt-BR" altLang="pt-BR" sz="1000" noProof="0" dirty="0">
                  <a:latin typeface="Arial Narrow" panose="020B0606020202030204" pitchFamily="34" charset="0"/>
                </a:rPr>
                <a:t>194</a:t>
              </a: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0831920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(198)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1155806" y="5229441"/>
              <a:ext cx="228389" cy="1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(184)</a:t>
              </a:r>
              <a:endPara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" name="Retângulo de cantos arredondados 36"/>
          <p:cNvSpPr/>
          <p:nvPr/>
        </p:nvSpPr>
        <p:spPr>
          <a:xfrm>
            <a:off x="6456756" y="1422794"/>
            <a:ext cx="2205981" cy="104769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prstClr val="white"/>
                </a:solidFill>
                <a:latin typeface="Arial Narrow" panose="020B0606020202030204" pitchFamily="34" charset="0"/>
              </a:rPr>
              <a:t>PROBABILIDADE DE RECOMENDAÇÃO DO EMPRETEC*</a:t>
            </a:r>
          </a:p>
        </p:txBody>
      </p:sp>
      <p:cxnSp>
        <p:nvCxnSpPr>
          <p:cNvPr id="46" name="Conector reto 45"/>
          <p:cNvCxnSpPr/>
          <p:nvPr/>
        </p:nvCxnSpPr>
        <p:spPr>
          <a:xfrm flipV="1">
            <a:off x="3662098" y="3642981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V="1">
            <a:off x="7326972" y="3642981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10223420" y="3642981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8979391" y="3678637"/>
            <a:ext cx="0" cy="2484000"/>
          </a:xfrm>
          <a:prstGeom prst="line">
            <a:avLst/>
          </a:prstGeom>
          <a:solidFill>
            <a:srgbClr val="0070C0"/>
          </a:solidFill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1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15" grpId="0" animBg="1"/>
      <p:bldGraphic spid="15" grpId="0">
        <p:bldAsOne/>
      </p:bldGraphic>
      <p:bldGraphic spid="15" grpId="1">
        <p:bldAsOne/>
      </p:bldGraphic>
      <p:bldGraphic spid="16" grpId="0">
        <p:bldAsOne/>
      </p:bldGraphic>
      <p:bldP spid="4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tângulo de cantos arredondados 8">
            <a:hlinkClick r:id="" action="ppaction://noaction" highlightClick="1"/>
          </p:cNvPr>
          <p:cNvSpPr/>
          <p:nvPr/>
        </p:nvSpPr>
        <p:spPr>
          <a:xfrm>
            <a:off x="7030269" y="3570274"/>
            <a:ext cx="2964057" cy="90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para não esquecer</a:t>
            </a:r>
          </a:p>
        </p:txBody>
      </p:sp>
      <p:sp>
        <p:nvSpPr>
          <p:cNvPr id="10" name="Retângulo de cantos arredondados 9">
            <a:hlinkClick r:id="" action="ppaction://noaction" highlightClick="1"/>
          </p:cNvPr>
          <p:cNvSpPr/>
          <p:nvPr/>
        </p:nvSpPr>
        <p:spPr>
          <a:xfrm>
            <a:off x="7111935" y="2691590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/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E</a:t>
            </a:r>
          </a:p>
        </p:txBody>
      </p:sp>
      <p:sp>
        <p:nvSpPr>
          <p:cNvPr id="8" name="Retângulo de cantos arredondados 7">
            <a:hlinkClick r:id="" action="ppaction://noaction" highlightClick="1"/>
          </p:cNvPr>
          <p:cNvSpPr/>
          <p:nvPr/>
        </p:nvSpPr>
        <p:spPr>
          <a:xfrm>
            <a:off x="6934871" y="1823172"/>
            <a:ext cx="23749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ctr"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D</a:t>
            </a:r>
          </a:p>
        </p:txBody>
      </p:sp>
      <p:sp>
        <p:nvSpPr>
          <p:cNvPr id="5" name="Retângulo de cantos arredondados 4">
            <a:hlinkClick r:id="" action="ppaction://noaction" highlightClick="1"/>
          </p:cNvPr>
          <p:cNvSpPr/>
          <p:nvPr/>
        </p:nvSpPr>
        <p:spPr>
          <a:xfrm>
            <a:off x="3561909" y="3828657"/>
            <a:ext cx="21796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C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054" y1="54911" x2="58482" y2="56250"/>
                        <a14:foregroundMark x1="37054" y1="45536" x2="72321" y2="43750"/>
                        <a14:foregroundMark x1="36607" y1="20536" x2="54464" y2="20536"/>
                        <a14:foregroundMark x1="11607" y1="58036" x2="20536" y2="46429"/>
                        <a14:foregroundMark x1="10714" y1="22321" x2="19196" y2="13393"/>
                        <a14:foregroundMark x1="12054" y1="91518" x2="21429" y2="79911"/>
                        <a14:foregroundMark x1="45089" y1="77679" x2="58036" y2="78571"/>
                        <a14:foregroundMark x1="42857" y1="90625" x2="56250" y2="90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658" y="347724"/>
            <a:ext cx="475382" cy="475382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89</a:t>
            </a:fld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48552"/>
            <a:ext cx="10515600" cy="789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índice</a:t>
            </a:r>
          </a:p>
        </p:txBody>
      </p:sp>
      <p:sp>
        <p:nvSpPr>
          <p:cNvPr id="4" name="Retângulo de cantos arredondados 3">
            <a:hlinkClick r:id="" action="ppaction://noaction" highlightClick="1"/>
          </p:cNvPr>
          <p:cNvSpPr/>
          <p:nvPr/>
        </p:nvSpPr>
        <p:spPr>
          <a:xfrm>
            <a:off x="3039406" y="3183745"/>
            <a:ext cx="2179638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B</a:t>
            </a:r>
          </a:p>
        </p:txBody>
      </p:sp>
      <p:sp>
        <p:nvSpPr>
          <p:cNvPr id="6" name="Retângulo de cantos arredondados 5">
            <a:hlinkClick r:id="" action="ppaction://noaction" highlightClick="1"/>
          </p:cNvPr>
          <p:cNvSpPr/>
          <p:nvPr/>
        </p:nvSpPr>
        <p:spPr>
          <a:xfrm>
            <a:off x="2788046" y="2490063"/>
            <a:ext cx="2374900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bloco A</a:t>
            </a:r>
          </a:p>
        </p:txBody>
      </p:sp>
      <p:sp>
        <p:nvSpPr>
          <p:cNvPr id="7" name="Retângulo de cantos arredondados 6">
            <a:hlinkClick r:id="" action="ppaction://noaction" highlightClick="1"/>
          </p:cNvPr>
          <p:cNvSpPr/>
          <p:nvPr/>
        </p:nvSpPr>
        <p:spPr>
          <a:xfrm>
            <a:off x="3325757" y="1791665"/>
            <a:ext cx="2535237" cy="72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525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002060"/>
                </a:solidFill>
                <a:latin typeface="Arial Narrow" pitchFamily="34" charset="0"/>
              </a:rPr>
              <a:t>metodologia</a:t>
            </a:r>
          </a:p>
        </p:txBody>
      </p:sp>
      <p:sp>
        <p:nvSpPr>
          <p:cNvPr id="11" name="Elipse 10"/>
          <p:cNvSpPr/>
          <p:nvPr/>
        </p:nvSpPr>
        <p:spPr>
          <a:xfrm>
            <a:off x="4666423" y="1709815"/>
            <a:ext cx="3245364" cy="28635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500" b="1" dirty="0">
              <a:solidFill>
                <a:srgbClr val="002060"/>
              </a:solidFill>
            </a:endParaRPr>
          </a:p>
        </p:txBody>
      </p:sp>
      <p:pic>
        <p:nvPicPr>
          <p:cNvPr id="12" name="Imagem 18" descr="layout sebrae.jpg"/>
          <p:cNvPicPr>
            <a:picLocks noChangeAspect="1"/>
          </p:cNvPicPr>
          <p:nvPr/>
        </p:nvPicPr>
        <p:blipFill>
          <a:blip r:embed="rId5"/>
          <a:srcRect l="77879" t="16545" b="23479"/>
          <a:stretch>
            <a:fillRect/>
          </a:stretch>
        </p:blipFill>
        <p:spPr bwMode="auto">
          <a:xfrm>
            <a:off x="5193319" y="2529976"/>
            <a:ext cx="2297401" cy="12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4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6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6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  <p:bldP spid="9" grpId="16" animBg="1"/>
      <p:bldP spid="9" grpId="17" animBg="1"/>
      <p:bldP spid="9" grpId="18" animBg="1"/>
      <p:bldP spid="9" grpId="19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aixaDeTexto 19"/>
          <p:cNvSpPr txBox="1"/>
          <p:nvPr/>
        </p:nvSpPr>
        <p:spPr>
          <a:xfrm>
            <a:off x="407368" y="129406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9376" y="1196752"/>
            <a:ext cx="91450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P3 Como o(a) Sr.(a) tomou conhecimento do Seminário </a:t>
            </a:r>
            <a:r>
              <a:rPr lang="pt-BR" sz="20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Empretec</a:t>
            </a:r>
            <a:r>
              <a:rPr lang="pt-BR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? (RU)</a:t>
            </a:r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994903"/>
              </p:ext>
            </p:extLst>
          </p:nvPr>
        </p:nvGraphicFramePr>
        <p:xfrm>
          <a:off x="-1016000" y="2029660"/>
          <a:ext cx="15621001" cy="410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5"/>
          <p:cNvSpPr txBox="1"/>
          <p:nvPr/>
        </p:nvSpPr>
        <p:spPr>
          <a:xfrm>
            <a:off x="0" y="6523613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20000"/>
            </a:pP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base: 3.462 entrevistas</a:t>
            </a:r>
          </a:p>
        </p:txBody>
      </p:sp>
    </p:spTree>
    <p:extLst>
      <p:ext uri="{BB962C8B-B14F-4D97-AF65-F5344CB8AC3E}">
        <p14:creationId xmlns:p14="http://schemas.microsoft.com/office/powerpoint/2010/main" val="16507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90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1" y="1260000"/>
            <a:ext cx="113865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participante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típico é um empresário (59%), do sexo masculino (64%), de 25 a 34 anos (51%), 3º grau completo (66%), que teve a indicação do seminário de outro empresário (55%) e que espera conhecer mais sobre empreendedorismo (53%)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mas, ainda assim, parte expressiva do público é formada por não empresários (30%) que pretendem empreender rapidamente, ainda no curto prazo (59%), em até 2 anos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apresentou uma taxa de ‘conversão’ de não-empresário para empresários na faixa de 1 para cada 4,1 participantes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boca-a-boca continua a forma mais relevante de divulgação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o que por um lado confirma a qualidade do seminário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12682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91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1" y="1260000"/>
            <a:ext cx="113865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mas, por outro lado sinaliza que a comunicação seria um ponto a ser ainda aprimorado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espectro das expectativas com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continua bastante abrangente e multifacetado, com concentração em 4 respostas 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as expectativas continuam muito bem atendidas, com uma satisfação um pouco mais elevada dos empresários das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PJ´s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de maior faturamento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aplicação dos conhecimentos adquiridos também foi positiva, apesar de um percentual considerável ainda ter dificuldade nesse aspecto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estados como DF, SP, BA, RS e MG foram aqueles com os resultados mais preocupantes nesse aspecto da aplicação dos conhecimentos adquiridos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32505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92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1" y="1260000"/>
            <a:ext cx="1138652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apesar da avaliação do preço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ser bem positiva, merece atenção o perfil da menores empresas (faturamento até R$ 5 mil por mês)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para os participantes que ainda não empreendem,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é muito valorizado pela melhoria na empregabilidade, principalmente pelos aposentados, pelos estudantes e desempregados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impacto na renda individual desses participantes foi considerável, alcançando 2 em cada 5 deles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 maioria dessas pessoas (7 em cada 10) que ainda não empreendem já tem definido o negócio que desejam montar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mesmo para os que passaram a empreender após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o seminário não foi muito influente na escolha do ramo de negócio 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os que passaram a empreender após 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reconhecem contribuições no ‘planejamento’, na ‘definição dos negócios’, em ‘novas oportunidades’ e na ‘redução nos riscos’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953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93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1" y="1260000"/>
            <a:ext cx="113865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 interesse despertado pelo seminário nos que já empreendiam antes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, é generalizado, e abarcava desde empresas com menos de 2 anos até aquelas a mais de 18 anos no mercado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outras consequências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para os que já empreendiam foram o aumento no quadro funcional, no faturamento mensal e no lucro das empresas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os participantes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identificam inúmeras carências em várias áreas como ‘inovação’, ‘gestão financeira’, ‘planejamento estratégico’, ‘marketing’, ‘negociação’, entre outras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as avaliações do instrutor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foram invariavelmente elevadas, independentemente do perfil considerado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da mesma forma com relação à probabilidade de recomendação do 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Empretec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 , independentemente do perfil considerado, com um NPS de 87,7%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40948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94</a:t>
            </a:fld>
            <a:endParaRPr lang="pt-BR"/>
          </a:p>
        </p:txBody>
      </p:sp>
      <p:sp>
        <p:nvSpPr>
          <p:cNvPr id="3" name="CaixaDeTexto 5"/>
          <p:cNvSpPr txBox="1"/>
          <p:nvPr/>
        </p:nvSpPr>
        <p:spPr>
          <a:xfrm>
            <a:off x="360001" y="1260000"/>
            <a:ext cx="11386522" cy="230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apesar das avaliações ainda serem muito satisfatórias, consistentemente observa-se uma leve piora com relação aos resultados de 2015, algo a ser acompanhado</a:t>
            </a:r>
          </a:p>
          <a:p>
            <a:pPr marL="342900" lvl="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  <a:ea typeface="Verdana" pitchFamily="34" charset="0"/>
                <a:cs typeface="Arial" charset="0"/>
              </a:rPr>
              <a:t>da mesma forma no que tange a alguns estados específicos que recorrentemente apresentaram as menores notas ou avaliações 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120000"/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Arial Narrow" panose="020B0606020202030204" pitchFamily="34" charset="0"/>
              <a:ea typeface="Verdana" pitchFamily="34" charset="0"/>
              <a:cs typeface="Arial" charset="0"/>
            </a:endParaRPr>
          </a:p>
        </p:txBody>
      </p:sp>
      <p:sp>
        <p:nvSpPr>
          <p:cNvPr id="4" name="CaixaDeTexto 19"/>
          <p:cNvSpPr txBox="1"/>
          <p:nvPr/>
        </p:nvSpPr>
        <p:spPr>
          <a:xfrm>
            <a:off x="263353" y="129406"/>
            <a:ext cx="1166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lvl="1" algn="r">
              <a:defRPr sz="3600">
                <a:solidFill>
                  <a:schemeClr val="bg1"/>
                </a:solidFill>
              </a:defRPr>
            </a:lvl2pPr>
          </a:lstStyle>
          <a:p>
            <a:pPr algn="l"/>
            <a:r>
              <a:rPr lang="pt-BR" dirty="0">
                <a:solidFill>
                  <a:srgbClr val="002060"/>
                </a:solidFill>
              </a:rPr>
              <a:t>para não esquecer</a:t>
            </a:r>
          </a:p>
        </p:txBody>
      </p:sp>
    </p:spTree>
    <p:extLst>
      <p:ext uri="{BB962C8B-B14F-4D97-AF65-F5344CB8AC3E}">
        <p14:creationId xmlns:p14="http://schemas.microsoft.com/office/powerpoint/2010/main" val="1313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897">
            <a:off x="6293523" y="2530176"/>
            <a:ext cx="5750950" cy="406520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564226"/>
            <a:ext cx="7996336" cy="1980640"/>
          </a:xfrm>
          <a:prstGeom prst="rect">
            <a:avLst/>
          </a:prstGeom>
        </p:spPr>
      </p:pic>
      <p:sp>
        <p:nvSpPr>
          <p:cNvPr id="11" name="CaixaDeTexto 17"/>
          <p:cNvSpPr txBox="1"/>
          <p:nvPr/>
        </p:nvSpPr>
        <p:spPr>
          <a:xfrm>
            <a:off x="-84602" y="1637845"/>
            <a:ext cx="8080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Unidade de Gestão Estratégica - UGE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Dênis Pedro Nunes (coordenação da pesquisa)</a:t>
            </a:r>
          </a:p>
          <a:p>
            <a:pPr algn="ctr"/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Unidade de Capacitação Empresarial e Cultura Empreendedora - UCECE</a:t>
            </a:r>
          </a:p>
          <a:p>
            <a:pPr algn="ctr"/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Alessandra Cunha Souza (coordenadora </a:t>
            </a:r>
            <a:r>
              <a:rPr lang="pt-BR" b="1" dirty="0" err="1" smtClean="0">
                <a:solidFill>
                  <a:srgbClr val="002060"/>
                </a:solidFill>
                <a:latin typeface="Arial Narrow" pitchFamily="34" charset="0"/>
              </a:rPr>
              <a:t>empretec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)</a:t>
            </a:r>
            <a:endParaRPr lang="pt-B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831" y="-1144089"/>
            <a:ext cx="2355169" cy="332982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9BE57A-14EC-455D-8A2F-5440F4E4629B}" type="slidenum">
              <a:rPr lang="pt-BR" smtClean="0"/>
              <a:pPr/>
              <a:t>95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583164" y="973940"/>
            <a:ext cx="2693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www.checonpesquisa.com.br</a:t>
            </a:r>
            <a:br>
              <a: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pt-B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checonpesquisa@checonpesquisa.com.br</a:t>
            </a:r>
            <a:endParaRPr lang="pt-B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2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4050</TotalTime>
  <Words>7186</Words>
  <Application>Microsoft Office PowerPoint</Application>
  <PresentationFormat>Widescreen</PresentationFormat>
  <Paragraphs>1481</Paragraphs>
  <Slides>95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95</vt:i4>
      </vt:variant>
    </vt:vector>
  </HeadingPairs>
  <TitlesOfParts>
    <vt:vector size="105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 Checchia</dc:creator>
  <cp:lastModifiedBy>Denis Pedro Nunes</cp:lastModifiedBy>
  <cp:revision>462</cp:revision>
  <dcterms:created xsi:type="dcterms:W3CDTF">2015-05-14T12:11:29Z</dcterms:created>
  <dcterms:modified xsi:type="dcterms:W3CDTF">2016-04-26T13:50:10Z</dcterms:modified>
</cp:coreProperties>
</file>